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1.xml" ContentType="application/vnd.openxmlformats-officedocument.drawingml.chartshape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79" r:id="rId2"/>
    <p:sldId id="281" r:id="rId3"/>
    <p:sldId id="280" r:id="rId4"/>
    <p:sldId id="286" r:id="rId5"/>
    <p:sldId id="282" r:id="rId6"/>
    <p:sldId id="287" r:id="rId7"/>
    <p:sldId id="258" r:id="rId8"/>
    <p:sldId id="278" r:id="rId9"/>
    <p:sldId id="260" r:id="rId10"/>
    <p:sldId id="261" r:id="rId11"/>
    <p:sldId id="259" r:id="rId12"/>
    <p:sldId id="262" r:id="rId13"/>
    <p:sldId id="267" r:id="rId14"/>
    <p:sldId id="264" r:id="rId15"/>
    <p:sldId id="265" r:id="rId16"/>
    <p:sldId id="263" r:id="rId17"/>
    <p:sldId id="269" r:id="rId18"/>
    <p:sldId id="266" r:id="rId19"/>
    <p:sldId id="270" r:id="rId20"/>
    <p:sldId id="277" r:id="rId21"/>
    <p:sldId id="275" r:id="rId22"/>
    <p:sldId id="276" r:id="rId23"/>
    <p:sldId id="290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XZL" id="{3F293EC2-BC22-B14F-B236-288E79C3FEF3}">
          <p14:sldIdLst>
            <p14:sldId id="279"/>
            <p14:sldId id="281"/>
          </p14:sldIdLst>
        </p14:section>
        <p14:section name="XZL" id="{476A1DD5-B55A-164D-92CC-047E8C3035AF}">
          <p14:sldIdLst>
            <p14:sldId id="280"/>
            <p14:sldId id="286"/>
            <p14:sldId id="282"/>
            <p14:sldId id="287"/>
          </p14:sldIdLst>
        </p14:section>
        <p14:section name="XCY" id="{235B518D-3D8C-1E40-9865-3144041CC25A}">
          <p14:sldIdLst>
            <p14:sldId id="258"/>
            <p14:sldId id="278"/>
            <p14:sldId id="260"/>
            <p14:sldId id="261"/>
            <p14:sldId id="259"/>
            <p14:sldId id="262"/>
            <p14:sldId id="267"/>
            <p14:sldId id="264"/>
            <p14:sldId id="265"/>
            <p14:sldId id="263"/>
            <p14:sldId id="269"/>
            <p14:sldId id="266"/>
            <p14:sldId id="270"/>
          </p14:sldIdLst>
        </p14:section>
        <p14:section name="LP" id="{9DC83E96-BD2A-0440-991E-377CBDB65262}">
          <p14:sldIdLst>
            <p14:sldId id="277"/>
            <p14:sldId id="275"/>
            <p14:sldId id="276"/>
            <p14:sldId id="290"/>
          </p14:sldIdLst>
        </p14:section>
        <p14:section name="XZL" id="{EE5021D6-8CAF-F247-A068-05FD5A7BDDE0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B900"/>
    <a:srgbClr val="0F228C"/>
    <a:srgbClr val="E6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51"/>
    <p:restoredTop sz="95877"/>
  </p:normalViewPr>
  <p:slideViewPr>
    <p:cSldViewPr snapToGrid="0">
      <p:cViewPr varScale="1">
        <p:scale>
          <a:sx n="97" d="100"/>
          <a:sy n="97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engyixu/Desktop/JHU/Spring%202/MA/Case/Statement/Final%20ASML%20Excel%20-%20Group%203%20(need%20formatting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1/relationships/chartColorStyle" Target="colors2.xml"/><Relationship Id="rId1" Type="http://schemas.microsoft.com/office/2011/relationships/chartStyle" Target="style2.xml"/><Relationship Id="rId6" Type="http://schemas.openxmlformats.org/officeDocument/2006/relationships/oleObject" Target="file:////Users/chengyixu/Desktop/JHU/Spring%202/MA/Case/Statement/Final%20ASML%20Excel%20-%20Group%203%20(need%20formatting).xlsx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engyixu/Desktop/JHU/Spring%202/MA/Case/Statement/Final%20ASML%20Excel%20-%20Group%203%20(need%20formatting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engyixu/Desktop/JHU/Spring%202/MA/Case/Statement/Final%20ASML%20Excel%20-%20Group%203%20(need%20formatting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engyixu/Desktop/JHU/Spring%202/MA/Case/Statement/Final%20ASML%20Excel%20-%20Group%203%20(need%20formatting)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A16-6444-9474-463B2C5A5272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A16-6444-9474-463B2C5A5272}"/>
              </c:ext>
            </c:extLst>
          </c:dPt>
          <c:dLbls>
            <c:dLbl>
              <c:idx val="1"/>
              <c:layout>
                <c:manualLayout>
                  <c:x val="-7.6302801511744373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A16-6444-9474-463B2C5A5272}"/>
                </c:ext>
              </c:extLst>
            </c:dLbl>
            <c:dLbl>
              <c:idx val="5"/>
              <c:layout>
                <c:manualLayout>
                  <c:x val="3.4165433512720455E-3"/>
                  <c:y val="-1.3724172635259598E-17"/>
                </c:manualLayout>
              </c:layout>
              <c:tx>
                <c:rich>
                  <a:bodyPr/>
                  <a:lstStyle/>
                  <a:p>
                    <a:fld id="{6B77B29D-AABF-6749-B4F0-F5A9ED7740DA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, 5/16/2023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EA16-6444-9474-463B2C5A5272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ome" panose="020B0604020202020204" pitchFamily="34" charset="0"/>
                    <a:ea typeface="+mn-ea"/>
                    <a:cs typeface="Biome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('Valuation Conclusion (USD)'!$F$8:$F$9,'Valuation Conclusion (USD)'!$F$11,'Valuation Conclusion (USD)'!$F$13,'Valuation Conclusion (USD)'!$F$16,'Valuation Conclusion (USD)'!$F$17)</c:f>
              <c:numCache>
                <c:formatCode>0.00</c:formatCode>
                <c:ptCount val="6"/>
                <c:pt idx="0">
                  <c:v>750.59658871205261</c:v>
                </c:pt>
                <c:pt idx="1">
                  <c:v>782.13173600844959</c:v>
                </c:pt>
                <c:pt idx="2">
                  <c:v>546.52098498083581</c:v>
                </c:pt>
                <c:pt idx="3">
                  <c:v>542.78041942920993</c:v>
                </c:pt>
                <c:pt idx="4">
                  <c:v>654.94634744989321</c:v>
                </c:pt>
                <c:pt idx="5" formatCode="General">
                  <c:v>652.04999999999995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16-6444-9474-463B2C5A5272}"/>
            </c:ext>
          </c:extLst>
        </c:ser>
        <c:ser>
          <c:idx val="1"/>
          <c:order val="1"/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-0.19132642767123922"/>
                  <c:y val="-1.3724172635259598E-17"/>
                </c:manualLayout>
              </c:layout>
              <c:tx>
                <c:rich>
                  <a:bodyPr/>
                  <a:lstStyle/>
                  <a:p>
                    <a:fld id="{7A537A8C-A469-3348-9193-3D23CE599753}" type="VALUE">
                      <a:rPr lang="en-US" smtClean="0"/>
                      <a:pPr/>
                      <a:t>[VALUE]</a:t>
                    </a:fld>
                    <a:r>
                      <a:rPr lang="en-US" dirty="0"/>
                      <a:t>, 2022/12/31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A16-6444-9474-463B2C5A5272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ome" panose="020B0604020202020204" pitchFamily="34" charset="0"/>
                    <a:ea typeface="+mn-ea"/>
                    <a:cs typeface="Biome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('Valuation Conclusion (USD)'!$E$8:$E$9,'Valuation Conclusion (USD)'!$E$11,'Valuation Conclusion (USD)'!$E$13,'Valuation Conclusion (USD)'!$E$16,'Valuation Conclusion (USD)'!$E$17)</c:f>
              <c:numCache>
                <c:formatCode>0.00</c:formatCode>
                <c:ptCount val="6"/>
                <c:pt idx="0">
                  <c:v>465.72703396771311</c:v>
                </c:pt>
                <c:pt idx="1">
                  <c:v>496.37383931509169</c:v>
                </c:pt>
                <c:pt idx="2">
                  <c:v>398.92681555898798</c:v>
                </c:pt>
                <c:pt idx="3">
                  <c:v>484.71347173485503</c:v>
                </c:pt>
                <c:pt idx="4">
                  <c:v>474.30328857054201</c:v>
                </c:pt>
                <c:pt idx="5" formatCode="General">
                  <c:v>546.4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16-6444-9474-463B2C5A527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"/>
        <c:overlap val="100"/>
        <c:axId val="1432043232"/>
        <c:axId val="720366688"/>
      </c:barChart>
      <c:catAx>
        <c:axId val="1432043232"/>
        <c:scaling>
          <c:orientation val="minMax"/>
        </c:scaling>
        <c:delete val="1"/>
        <c:axPos val="l"/>
        <c:majorTickMark val="none"/>
        <c:minorTickMark val="none"/>
        <c:tickLblPos val="nextTo"/>
        <c:crossAx val="720366688"/>
        <c:crosses val="autoZero"/>
        <c:auto val="1"/>
        <c:lblAlgn val="ctr"/>
        <c:lblOffset val="100"/>
        <c:noMultiLvlLbl val="0"/>
      </c:catAx>
      <c:valAx>
        <c:axId val="720366688"/>
        <c:scaling>
          <c:orientation val="minMax"/>
          <c:max val="800"/>
          <c:min val="380"/>
        </c:scaling>
        <c:delete val="1"/>
        <c:axPos val="b"/>
        <c:numFmt formatCode="0.00" sourceLinked="1"/>
        <c:majorTickMark val="none"/>
        <c:minorTickMark val="none"/>
        <c:tickLblPos val="nextTo"/>
        <c:crossAx val="143204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Biome" panose="020B0604020202020204" pitchFamily="34" charset="0"/>
          <a:cs typeface="Biome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Biome" panose="020B0503030204020804" pitchFamily="34" charset="0"/>
                <a:ea typeface="+mn-ea"/>
                <a:cs typeface="Biome" panose="020B0503030204020804" pitchFamily="34" charset="0"/>
              </a:defRPr>
            </a:pPr>
            <a:r>
              <a:rPr lang="en-US"/>
              <a:t>Revenue Breakdown based on Product/Services</a:t>
            </a:r>
          </a:p>
        </c:rich>
      </c:tx>
      <c:layout>
        <c:manualLayout>
          <c:xMode val="edge"/>
          <c:yMode val="edge"/>
          <c:x val="8.9235967576699785E-2"/>
          <c:y val="0.89560180955590207"/>
        </c:manualLayout>
      </c:layout>
      <c:overlay val="0"/>
      <c:spPr>
        <a:solidFill>
          <a:schemeClr val="accent6">
            <a:lumMod val="60000"/>
            <a:lumOff val="4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Biome" panose="020B0503030204020804" pitchFamily="34" charset="0"/>
              <a:ea typeface="+mn-ea"/>
              <a:cs typeface="Biome" panose="020B05030302040208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6.511407970015802E-2"/>
          <c:w val="1"/>
          <c:h val="0.78413948308109305"/>
        </c:manualLayout>
      </c:layout>
      <c:pieChart>
        <c:varyColors val="1"/>
        <c:ser>
          <c:idx val="0"/>
          <c:order val="0"/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</c:spPr>
          <c:explosion val="27"/>
          <c:dPt>
            <c:idx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A66-9447-BFE1-3570E486202E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5"/>
                <a:stretch>
                  <a:fillRect/>
                </a:stretch>
              </a:blip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A66-9447-BFE1-3570E486202E}"/>
              </c:ext>
            </c:extLst>
          </c:dPt>
          <c:dLbls>
            <c:dLbl>
              <c:idx val="0"/>
              <c:layout>
                <c:manualLayout>
                  <c:x val="-0.12081594070705809"/>
                  <c:y val="3.265051092316900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Biome" panose="020B0503030204020804" pitchFamily="34" charset="0"/>
                        <a:ea typeface="+mn-ea"/>
                        <a:cs typeface="Biome" panose="020B0503030204020804" pitchFamily="34" charset="0"/>
                      </a:defRPr>
                    </a:pPr>
                    <a:r>
                      <a:rPr lang="en-US" sz="1400" dirty="0">
                        <a:solidFill>
                          <a:schemeClr val="bg1"/>
                        </a:solidFill>
                      </a:rPr>
                      <a:t>System</a:t>
                    </a:r>
                  </a:p>
                  <a:p>
                    <a:pPr>
                      <a:defRPr sz="1400">
                        <a:solidFill>
                          <a:schemeClr val="bg1"/>
                        </a:solidFill>
                      </a:defRPr>
                    </a:pPr>
                    <a:fld id="{C0806409-D011-3A47-801C-45D2EBAC5968}" type="VALUE">
                      <a:rPr lang="en-US" sz="1400" smtClean="0">
                        <a:solidFill>
                          <a:schemeClr val="bg1"/>
                        </a:solidFill>
                      </a:rPr>
                      <a:pPr>
                        <a:defRPr sz="1400"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r>
                      <a:rPr lang="en-US" sz="1400" dirty="0">
                        <a:solidFill>
                          <a:schemeClr val="bg1"/>
                        </a:solidFill>
                      </a:rPr>
                      <a:t>, 73%</a:t>
                    </a:r>
                  </a:p>
                </c:rich>
              </c:tx>
              <c:spPr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Biome" panose="020B0503030204020804" pitchFamily="34" charset="0"/>
                      <a:ea typeface="+mn-ea"/>
                      <a:cs typeface="Biome" panose="020B05030302040208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0137594582936426"/>
                      <c:h val="0.1361647661799988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A66-9447-BFE1-3570E486202E}"/>
                </c:ext>
              </c:extLst>
            </c:dLbl>
            <c:dLbl>
              <c:idx val="1"/>
              <c:layout>
                <c:manualLayout>
                  <c:x val="0.17297612735671017"/>
                  <c:y val="-8.978915753915822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bg1"/>
                        </a:solidFill>
                        <a:latin typeface="Biome" panose="020B0503030204020804" pitchFamily="34" charset="0"/>
                        <a:ea typeface="+mn-ea"/>
                        <a:cs typeface="Biome" panose="020B0503030204020804" pitchFamily="34" charset="0"/>
                      </a:defRPr>
                    </a:pPr>
                    <a:r>
                      <a:rPr lang="en-US" sz="1400" dirty="0">
                        <a:solidFill>
                          <a:schemeClr val="bg1"/>
                        </a:solidFill>
                      </a:rPr>
                      <a:t>Service</a:t>
                    </a:r>
                  </a:p>
                  <a:p>
                    <a:pPr>
                      <a:defRPr sz="1400">
                        <a:solidFill>
                          <a:schemeClr val="bg1"/>
                        </a:solidFill>
                      </a:defRPr>
                    </a:pPr>
                    <a:fld id="{5BD27CA6-F4F3-4645-90AD-BF57B4954B2F}" type="VALUE">
                      <a:rPr lang="en-US" sz="1400" smtClean="0">
                        <a:solidFill>
                          <a:schemeClr val="bg1"/>
                        </a:solidFill>
                      </a:rPr>
                      <a:pPr>
                        <a:defRPr sz="1400"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r>
                      <a:rPr lang="en-US" sz="1400" dirty="0">
                        <a:solidFill>
                          <a:schemeClr val="bg1"/>
                        </a:solidFill>
                      </a:rPr>
                      <a:t>, 27%</a:t>
                    </a:r>
                  </a:p>
                </c:rich>
              </c:tx>
              <c:spPr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Biome" panose="020B0503030204020804" pitchFamily="34" charset="0"/>
                      <a:ea typeface="+mn-ea"/>
                      <a:cs typeface="Biome" panose="020B05030302040208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2566910125990751"/>
                      <c:h val="0.1090763350157514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A66-9447-BFE1-3570E486202E}"/>
                </c:ext>
              </c:extLst>
            </c:dLbl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Biome" panose="020B0503030204020804" pitchFamily="34" charset="0"/>
                    <a:ea typeface="+mn-ea"/>
                    <a:cs typeface="Biome" panose="020B05030302040208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'Proforma Statements'!$H$7:$H$8</c:f>
              <c:numCache>
                <c:formatCode>* #,##0.0;* \(#,##0.0\);* "—";_(@_)</c:formatCode>
                <c:ptCount val="2"/>
                <c:pt idx="0">
                  <c:v>15430.3</c:v>
                </c:pt>
                <c:pt idx="1">
                  <c:v>5743.1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66-9447-BFE1-3570E48620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Biome" panose="020B0503030204020804" pitchFamily="34" charset="0"/>
          <a:cs typeface="Biome" panose="020B0503030204020804" pitchFamily="34" charset="0"/>
        </a:defRPr>
      </a:pPr>
      <a:endParaRPr lang="en-US"/>
    </a:p>
  </c:txPr>
  <c:externalData r:id="rId6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0BC-2540-A683-A7EEA2F82309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0BC-2540-A683-A7EEA2F82309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0BC-2540-A683-A7EEA2F82309}"/>
              </c:ext>
            </c:extLst>
          </c:dPt>
          <c:dLbls>
            <c:dLbl>
              <c:idx val="5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5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iome" panose="020B0604020202020204" pitchFamily="34" charset="0"/>
                        <a:ea typeface="+mn-ea"/>
                        <a:cs typeface="Biome" panose="020B0604020202020204" pitchFamily="34" charset="0"/>
                      </a:defRPr>
                    </a:pPr>
                    <a:fld id="{358E0296-E947-174D-9486-5AFBC16AAA09}" type="VALUE">
                      <a:rPr lang="en-US" smtClean="0"/>
                      <a:pPr>
                        <a:defRPr sz="1050"/>
                      </a:pPr>
                      <a:t>[VALUE]</a:t>
                    </a:fld>
                    <a:r>
                      <a:rPr lang="en-US" dirty="0"/>
                      <a:t>, 5/16/2023</a:t>
                    </a:r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Biome" panose="020B0604020202020204" pitchFamily="34" charset="0"/>
                      <a:ea typeface="+mn-ea"/>
                      <a:cs typeface="Biome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984203390296182"/>
                      <c:h val="5.7662443936803635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70BC-2540-A683-A7EEA2F82309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ome" panose="020B0604020202020204" pitchFamily="34" charset="0"/>
                    <a:ea typeface="+mn-ea"/>
                    <a:cs typeface="Biome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('Valuation Conclusion (USD)'!$F$8:$F$9,'Valuation Conclusion (USD)'!$F$11,'Valuation Conclusion (USD)'!$F$13,'Valuation Conclusion (USD)'!$F$16,'Valuation Conclusion (USD)'!$F$17,'Valuation Conclusion (USD)'!$F$21:$F$22,'Valuation Conclusion (USD)'!$F$24)</c:f>
              <c:numCache>
                <c:formatCode>0.00</c:formatCode>
                <c:ptCount val="9"/>
                <c:pt idx="0">
                  <c:v>750.59658871205261</c:v>
                </c:pt>
                <c:pt idx="1">
                  <c:v>782.13173600844959</c:v>
                </c:pt>
                <c:pt idx="2">
                  <c:v>546.52098498083581</c:v>
                </c:pt>
                <c:pt idx="3">
                  <c:v>542.78041942920993</c:v>
                </c:pt>
                <c:pt idx="4">
                  <c:v>654.94634744989321</c:v>
                </c:pt>
                <c:pt idx="5" formatCode="General">
                  <c:v>652.04999999999995</c:v>
                </c:pt>
                <c:pt idx="6">
                  <c:v>795.1719239055443</c:v>
                </c:pt>
                <c:pt idx="7">
                  <c:v>790.83551168631277</c:v>
                </c:pt>
                <c:pt idx="8">
                  <c:v>793.00371779592854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BC-2540-A683-A7EEA2F82309}"/>
            </c:ext>
          </c:extLst>
        </c:ser>
        <c:ser>
          <c:idx val="1"/>
          <c:order val="1"/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-0.12869449183504625"/>
                  <c:y val="1.4215285359934786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05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iome" panose="020B0604020202020204" pitchFamily="34" charset="0"/>
                        <a:ea typeface="+mn-ea"/>
                        <a:cs typeface="Biome" panose="020B0604020202020204" pitchFamily="34" charset="0"/>
                      </a:defRPr>
                    </a:pPr>
                    <a:fld id="{8284705B-020C-8A41-B9FC-C2A05DD86249}" type="VALUE">
                      <a:rPr lang="en-US" smtClean="0"/>
                      <a:pPr>
                        <a:defRPr sz="1050"/>
                      </a:pPr>
                      <a:t>[VALUE]</a:t>
                    </a:fld>
                    <a:r>
                      <a:rPr lang="en-US" dirty="0"/>
                      <a:t>, 12/31/2022</a:t>
                    </a:r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Biome" panose="020B0604020202020204" pitchFamily="34" charset="0"/>
                      <a:ea typeface="+mn-ea"/>
                      <a:cs typeface="Biome" panose="020B0604020202020204" pitchFamily="34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78119570509004"/>
                      <c:h val="4.9134615685921652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0BC-2540-A683-A7EEA2F82309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ome" panose="020B0604020202020204" pitchFamily="34" charset="0"/>
                    <a:ea typeface="+mn-ea"/>
                    <a:cs typeface="Biome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('Valuation Conclusion (USD)'!$E$8:$E$9,'Valuation Conclusion (USD)'!$E$11,'Valuation Conclusion (USD)'!$E$13,'Valuation Conclusion (USD)'!$E$16,'Valuation Conclusion (USD)'!$E$17,'Valuation Conclusion (USD)'!$E$21:$E$22,'Valuation Conclusion (USD)'!$E$24)</c:f>
              <c:numCache>
                <c:formatCode>0.00</c:formatCode>
                <c:ptCount val="9"/>
                <c:pt idx="0">
                  <c:v>465.72703396771311</c:v>
                </c:pt>
                <c:pt idx="1">
                  <c:v>496.37383931509169</c:v>
                </c:pt>
                <c:pt idx="2">
                  <c:v>398.92681555898798</c:v>
                </c:pt>
                <c:pt idx="3">
                  <c:v>484.71347173485503</c:v>
                </c:pt>
                <c:pt idx="4">
                  <c:v>474.30328857054201</c:v>
                </c:pt>
                <c:pt idx="5" formatCode="General">
                  <c:v>546.4</c:v>
                </c:pt>
                <c:pt idx="6">
                  <c:v>600.0210308926986</c:v>
                </c:pt>
                <c:pt idx="7">
                  <c:v>514.42551868772603</c:v>
                </c:pt>
                <c:pt idx="8">
                  <c:v>557.22327479021237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BC-2540-A683-A7EEA2F8230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2"/>
        <c:overlap val="100"/>
        <c:axId val="1432043232"/>
        <c:axId val="720366688"/>
      </c:barChart>
      <c:catAx>
        <c:axId val="1432043232"/>
        <c:scaling>
          <c:orientation val="minMax"/>
        </c:scaling>
        <c:delete val="1"/>
        <c:axPos val="l"/>
        <c:majorTickMark val="none"/>
        <c:minorTickMark val="none"/>
        <c:tickLblPos val="nextTo"/>
        <c:crossAx val="720366688"/>
        <c:crosses val="autoZero"/>
        <c:auto val="1"/>
        <c:lblAlgn val="ctr"/>
        <c:lblOffset val="100"/>
        <c:noMultiLvlLbl val="0"/>
      </c:catAx>
      <c:valAx>
        <c:axId val="720366688"/>
        <c:scaling>
          <c:orientation val="minMax"/>
          <c:max val="800"/>
          <c:min val="380"/>
        </c:scaling>
        <c:delete val="1"/>
        <c:axPos val="b"/>
        <c:numFmt formatCode="0.00" sourceLinked="1"/>
        <c:majorTickMark val="none"/>
        <c:minorTickMark val="none"/>
        <c:tickLblPos val="nextTo"/>
        <c:crossAx val="143204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Biome" panose="020B0604020202020204" pitchFamily="34" charset="0"/>
          <a:cs typeface="Biome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6B9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46E-3247-A3F3-213F70C4C368}"/>
              </c:ext>
            </c:extLst>
          </c:dPt>
          <c:dPt>
            <c:idx val="1"/>
            <c:invertIfNegative val="0"/>
            <c:bubble3D val="0"/>
            <c:spPr>
              <a:solidFill>
                <a:srgbClr val="76B9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46E-3247-A3F3-213F70C4C368}"/>
              </c:ext>
            </c:extLst>
          </c:dPt>
          <c:dPt>
            <c:idx val="2"/>
            <c:invertIfNegative val="0"/>
            <c:bubble3D val="0"/>
            <c:spPr>
              <a:solidFill>
                <a:srgbClr val="76B9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46E-3247-A3F3-213F70C4C36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46E-3247-A3F3-213F70C4C368}"/>
              </c:ext>
            </c:extLst>
          </c:dPt>
          <c:dLbls>
            <c:numFmt formatCode="&quot;$&quot;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ome" panose="020B0503030204020804" pitchFamily="34" charset="0"/>
                    <a:ea typeface="+mn-ea"/>
                    <a:cs typeface="Biome" panose="020B05030302040208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'Combination Financing'!$A$90:$D$90</c:f>
              <c:strCache>
                <c:ptCount val="4"/>
                <c:pt idx="0">
                  <c:v>Cash</c:v>
                </c:pt>
                <c:pt idx="1">
                  <c:v>ST Investments</c:v>
                </c:pt>
                <c:pt idx="2">
                  <c:v>Total Liquid Assets</c:v>
                </c:pt>
                <c:pt idx="3">
                  <c:v>Lowest Possible Price</c:v>
                </c:pt>
              </c:strCache>
            </c:strRef>
          </c:cat>
          <c:val>
            <c:numRef>
              <c:f>'Combination Financing'!$A$91:$D$91</c:f>
              <c:numCache>
                <c:formatCode>General</c:formatCode>
                <c:ptCount val="4"/>
                <c:pt idx="0">
                  <c:v>3389</c:v>
                </c:pt>
                <c:pt idx="1">
                  <c:v>9907</c:v>
                </c:pt>
                <c:pt idx="2">
                  <c:v>13296</c:v>
                </c:pt>
                <c:pt idx="3" formatCode="_(* #,##0.00_);_(* \(#,##0.00\);_(* &quot;-&quot;??_);_(@_)">
                  <c:v>213450.47966112394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6E-3247-A3F3-213F70C4C36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6"/>
        <c:overlap val="-100"/>
        <c:axId val="144573119"/>
        <c:axId val="144490447"/>
      </c:barChart>
      <c:catAx>
        <c:axId val="14457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ome" panose="020B0503030204020804" pitchFamily="34" charset="0"/>
                <a:ea typeface="+mn-ea"/>
                <a:cs typeface="Biome" panose="020B0503030204020804" pitchFamily="34" charset="0"/>
              </a:defRPr>
            </a:pPr>
            <a:endParaRPr lang="en-US"/>
          </a:p>
        </c:txPr>
        <c:crossAx val="144490447"/>
        <c:crosses val="autoZero"/>
        <c:auto val="1"/>
        <c:lblAlgn val="ctr"/>
        <c:lblOffset val="100"/>
        <c:noMultiLvlLbl val="0"/>
      </c:catAx>
      <c:valAx>
        <c:axId val="1444904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4573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Biome" panose="020B0503030204020804" pitchFamily="34" charset="0"/>
          <a:cs typeface="Biome" panose="020B05030302040208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v>Our Offering</c:v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'Combination Financing'!$F$60</c:f>
              <c:numCache>
                <c:formatCode>"$"#,##0.00</c:formatCode>
                <c:ptCount val="1"/>
                <c:pt idx="0">
                  <c:v>544.99850513656133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FA-2547-B188-DA9E906B98D6}"/>
            </c:ext>
          </c:extLst>
        </c:ser>
        <c:ser>
          <c:idx val="1"/>
          <c:order val="1"/>
          <c:tx>
            <c:v>ASML Current</c:v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'Combination Financing'!$M$12</c:f>
              <c:numCache>
                <c:formatCode>"$"#,##0.00</c:formatCode>
                <c:ptCount val="1"/>
                <c:pt idx="0">
                  <c:v>652.04999999999995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FA-2547-B188-DA9E906B98D6}"/>
            </c:ext>
          </c:extLst>
        </c:ser>
        <c:ser>
          <c:idx val="2"/>
          <c:order val="2"/>
          <c:tx>
            <c:v>EPS Breakeven Price</c:v>
          </c:tx>
          <c:spPr>
            <a:solidFill>
              <a:srgbClr val="76B900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'Combination Financing'!$O$12</c:f>
              <c:numCache>
                <c:formatCode>"$"#,##0.00</c:formatCode>
                <c:ptCount val="1"/>
                <c:pt idx="0">
                  <c:v>536.30773784201995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FA-2547-B188-DA9E906B98D6}"/>
            </c:ext>
          </c:extLst>
        </c:ser>
        <c:ser>
          <c:idx val="3"/>
          <c:order val="3"/>
          <c:tx>
            <c:v>Base with Synergies</c:v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'Combination Financing'!$R$12</c:f>
              <c:numCache>
                <c:formatCode>"$"#,##0.00</c:formatCode>
                <c:ptCount val="1"/>
                <c:pt idx="0">
                  <c:v>685.56112089377825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3FA-2547-B188-DA9E906B98D6}"/>
            </c:ext>
          </c:extLst>
        </c:ser>
        <c:ser>
          <c:idx val="4"/>
          <c:order val="4"/>
          <c:tx>
            <c:v>Worst with Synergies</c:v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'Combination Financing'!$V$12</c:f>
              <c:numCache>
                <c:formatCode>"$"#,##0.00</c:formatCode>
                <c:ptCount val="1"/>
                <c:pt idx="0">
                  <c:v>793.00371779592854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FA-2547-B188-DA9E906B98D6}"/>
            </c:ext>
          </c:extLst>
        </c:ser>
        <c:ser>
          <c:idx val="5"/>
          <c:order val="5"/>
          <c:tx>
            <c:v>Best with Synergies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C3FA-2547-B188-DA9E906B98D6}"/>
              </c:ext>
            </c:extLst>
          </c:dPt>
          <c:dLbls>
            <c:delete val="1"/>
          </c:dLbls>
          <c:val>
            <c:numRef>
              <c:f>'Combination Financing'!$T$12</c:f>
              <c:numCache>
                <c:formatCode>"$"#,##0.00</c:formatCode>
                <c:ptCount val="1"/>
                <c:pt idx="0">
                  <c:v>557.22327479021237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3FA-2547-B188-DA9E906B98D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5"/>
        <c:overlap val="100"/>
        <c:axId val="229957151"/>
        <c:axId val="229659039"/>
      </c:barChart>
      <c:catAx>
        <c:axId val="2299571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9659039"/>
        <c:crosses val="autoZero"/>
        <c:auto val="1"/>
        <c:lblAlgn val="ctr"/>
        <c:lblOffset val="100"/>
        <c:noMultiLvlLbl val="0"/>
      </c:catAx>
      <c:valAx>
        <c:axId val="229659039"/>
        <c:scaling>
          <c:orientation val="minMax"/>
          <c:max val="800"/>
          <c:min val="450"/>
        </c:scaling>
        <c:delete val="1"/>
        <c:axPos val="b"/>
        <c:numFmt formatCode="&quot;$&quot;#,##0.00" sourceLinked="1"/>
        <c:majorTickMark val="none"/>
        <c:minorTickMark val="none"/>
        <c:tickLblPos val="nextTo"/>
        <c:crossAx val="229957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0.0111</cdr:x>
      <cdr:y>0.28983</cdr:y>
    </cdr:from>
    <cdr:to>
      <cdr:x>0.23816</cdr:x>
      <cdr:y>0.70942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3634FDB0-410D-1937-AEE5-580CC6F7C45E}"/>
            </a:ext>
          </a:extLst>
        </cdr:cNvPr>
        <cdr:cNvSpPr/>
      </cdr:nvSpPr>
      <cdr:spPr>
        <a:xfrm xmlns:a="http://schemas.openxmlformats.org/drawingml/2006/main">
          <a:off x="108885" y="1331519"/>
          <a:ext cx="2228334" cy="1927655"/>
        </a:xfrm>
        <a:prstGeom xmlns:a="http://schemas.openxmlformats.org/drawingml/2006/main" prst="rect">
          <a:avLst/>
        </a:prstGeom>
        <a:solidFill xmlns:a="http://schemas.openxmlformats.org/drawingml/2006/main">
          <a:srgbClr val="76B900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anchor="ctr"/>
        <a:lstStyle xmlns:a="http://schemas.openxmlformats.org/drawingml/2006/main"/>
        <a:p xmlns:a="http://schemas.openxmlformats.org/drawingml/2006/main">
          <a:pPr algn="ctr"/>
          <a:r>
            <a:rPr lang="en-US" sz="1500" b="1" dirty="0">
              <a:latin typeface="Biome" panose="020B0503030204020804" pitchFamily="34" charset="0"/>
              <a:cs typeface="Biome" panose="020B0503030204020804" pitchFamily="34" charset="0"/>
            </a:rPr>
            <a:t>Willingness to Pay:</a:t>
          </a:r>
        </a:p>
        <a:p xmlns:a="http://schemas.openxmlformats.org/drawingml/2006/main">
          <a:pPr algn="ctr"/>
          <a:r>
            <a:rPr lang="en-US" sz="1500" b="1" dirty="0">
              <a:latin typeface="Biome" panose="020B0503030204020804" pitchFamily="34" charset="0"/>
              <a:cs typeface="Biome" panose="020B0503030204020804" pitchFamily="34" charset="0"/>
            </a:rPr>
            <a:t>Maximum:</a:t>
          </a:r>
        </a:p>
        <a:p xmlns:a="http://schemas.openxmlformats.org/drawingml/2006/main">
          <a:pPr algn="ctr"/>
          <a:r>
            <a:rPr lang="en-US" sz="1500" b="1" dirty="0">
              <a:latin typeface="Biome" panose="020B0503030204020804" pitchFamily="34" charset="0"/>
              <a:cs typeface="Biome" panose="020B0503030204020804" pitchFamily="34" charset="0"/>
            </a:rPr>
            <a:t>Current Offering</a:t>
          </a:r>
        </a:p>
        <a:p xmlns:a="http://schemas.openxmlformats.org/drawingml/2006/main">
          <a:pPr algn="ctr"/>
          <a:r>
            <a:rPr lang="en-US" sz="1500" b="1" dirty="0">
              <a:latin typeface="Biome" panose="020B0503030204020804" pitchFamily="34" charset="0"/>
              <a:cs typeface="Biome" panose="020B0503030204020804" pitchFamily="34" charset="0"/>
            </a:rPr>
            <a:t>$545.00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0ECE0-42DA-3B44-8CFC-A440E9E45A93}" type="datetimeFigureOut">
              <a:rPr lang="en-US" smtClean="0"/>
              <a:t>6/21/23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49506-7C1D-B24D-9EFA-680A4E715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2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9ddc09c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9ddc09c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49506-7C1D-B24D-9EFA-680A4E7156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15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49506-7C1D-B24D-9EFA-680A4E7156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67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49506-7C1D-B24D-9EFA-680A4E7156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7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49506-7C1D-B24D-9EFA-680A4E7156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00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49506-7C1D-B24D-9EFA-680A4E7156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33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49506-7C1D-B24D-9EFA-680A4E7156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18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49506-7C1D-B24D-9EFA-680A4E7156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89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49506-7C1D-B24D-9EFA-680A4E7156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42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49506-7C1D-B24D-9EFA-680A4E7156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33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49506-7C1D-B24D-9EFA-680A4E7156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1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9ddc09c2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9ddc09c2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49506-7C1D-B24D-9EFA-680A4E7156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73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49506-7C1D-B24D-9EFA-680A4E7156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12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49506-7C1D-B24D-9EFA-680A4E7156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42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49506-7C1D-B24D-9EFA-680A4E7156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09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49506-7C1D-B24D-9EFA-680A4E7156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33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49506-7C1D-B24D-9EFA-680A4E7156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62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849506-7C1D-B24D-9EFA-680A4E7156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32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CC83-F79F-6FA6-BA19-BA87198AB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568622-836A-15DF-6A75-7D45778D8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84DA-5C5C-BAE1-D91D-78B6F511E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3BA0-7F64-9C4D-834D-6D5CBC32044B}" type="datetime1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A8E2B-9001-3338-C5E7-24AF7813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FC736-47CF-45D2-9342-FDFF76CE4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91BD-06CB-8248-9795-E3F58BD7B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5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64C2-6A9E-D0D1-6D88-ED7EBBF43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28A7B4-FFFE-3621-A786-1A80A46B5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ABFEB-FEB4-2965-934F-70D79775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0361B-50DC-1B4C-AE05-80639CAE33C8}" type="datetime1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74E79-BA61-CE90-FDC5-B9520A92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9E0A-BFC0-8B2A-0E7C-361580172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91BD-06CB-8248-9795-E3F58BD7B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5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D4A321-0271-7351-5934-CE314ACF6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09B2E9-F272-1794-3D69-EEDBFC725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A7A58-F023-D8C1-AECD-485467585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4DF7B-DD12-9A4F-837D-5B61AB89B41A}" type="datetime1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AB966-3946-C867-AB4F-3E3899E0B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0968A-E4D2-889E-5BA1-A2F193CEE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91BD-06CB-8248-9795-E3F58BD7B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84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1854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223FF-62C6-A5FF-A67B-2B5E46518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79CCD-FCA9-FE00-5059-EB7A057EF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05CAF-9883-599D-8DAB-439BB749F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672A-B3B2-A947-8254-2FD802694881}" type="datetime1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9A3A9-20AF-BF8B-5A4B-BBFC473B9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4F120-10E2-33AE-8D70-663287A1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91BD-06CB-8248-9795-E3F58BD7B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69137-72EE-DC6A-4CA2-4E2075059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BEB64-4447-470F-5405-885E78A7A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3DB9A-ED17-C695-8856-8C9951BA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2FB4A-2211-4944-9B7D-4C3122B5CE73}" type="datetime1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13D16-BDDA-84B6-0DA0-4C61F04A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0217C-1236-B8F7-A1D7-47BD0EC7E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91BD-06CB-8248-9795-E3F58BD7B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76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BB4F-6184-D9A3-E968-97EEDB24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7253A-BFE7-5414-5AA2-8152A998A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DE509-AD56-335E-9F41-4B115290A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21877-C0B5-641B-766D-A5C51950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0AE8-250D-F145-98F6-71E81EC10F88}" type="datetime1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ADD6DD-41AA-B0D3-4ED3-8389BEC97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51412-D064-B488-255E-2C7F47E90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91BD-06CB-8248-9795-E3F58BD7B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1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D28EF-ACAC-3FBF-C540-F675C36B3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B528F-236F-221E-3550-5BAB61CC0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B7270C-728C-9BE5-F7FF-330651B97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4684DD-8077-3C60-65BF-5A67BCDF6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48215E-73EC-A145-B4D2-47E99D149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BBE945-298C-BCB7-2A83-9042C4238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5304-93D7-6B4D-8EE0-A4D52838BFC7}" type="datetime1">
              <a:rPr lang="en-US" smtClean="0"/>
              <a:t>6/21/23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170301-8DDD-47F0-4B8B-BB689C107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4D9121-F1A0-8A3F-C166-25BFB564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91BD-06CB-8248-9795-E3F58BD7B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9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01F0-5D51-AEBA-3BB3-65BE40757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030A6-10D2-A978-551E-FEE311F37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CF8AC-77EB-4149-B202-1FFD2BDF71B4}" type="datetime1">
              <a:rPr lang="en-US" smtClean="0"/>
              <a:t>6/21/23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C5EFE-3350-52F9-53C4-682DBBCB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879CA-1E5E-8D5E-BAF1-4D73709D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91BD-06CB-8248-9795-E3F58BD7B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66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9AFCB1-0B5E-2E07-1F3E-059A92DCA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C1983-BF02-BE43-AE65-8BC1A2227632}" type="datetime1">
              <a:rPr lang="en-US" smtClean="0"/>
              <a:t>6/21/23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A0847A-8FBF-B5BD-317F-77C7226FE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A210D-F4F2-1B44-93B1-848FA188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91BD-06CB-8248-9795-E3F58BD7B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81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B2BA5-3C2E-EFDC-F6CB-44FBB3CE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BF4A7-266A-DCD3-58F7-288AF2D31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4EB3F-7090-6BB5-3EBC-85B17D7DE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AF502-FABC-CF96-DDAA-D08464C01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98627-83DE-BC49-AC66-772B63FBE57C}" type="datetime1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24C26-428F-8B78-8C27-42135F994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C79B7-4DED-2FC8-996F-71929FED7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91BD-06CB-8248-9795-E3F58BD7B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12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4485A-84D2-460A-3AD6-96A70F45B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D23AF1-3843-617E-A0B1-8B5991C81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ED431-E11A-75D4-E589-115F98A85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1D073-B915-FA10-4A3F-FD904FF51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61000-EC13-5846-AC0D-8E3BF70D5B52}" type="datetime1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780C6-CAF9-1972-81F1-BB6529808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55B66-F01C-2FF0-94FC-26F936D9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D91BD-06CB-8248-9795-E3F58BD7B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7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267D0C-87A9-49BA-A36A-7248642E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7D867-1F55-BAFC-3630-9BD4EBA94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2A894-9950-909C-0968-059E626F32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F0561-23ED-144B-8AA1-FBA6B29F8F44}" type="datetime1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12544-62C3-597E-A39C-653E4C78B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762E4-BB34-0129-7D4D-021D0B988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D91BD-06CB-8248-9795-E3F58BD7B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3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8.emf"/><Relationship Id="rId7" Type="http://schemas.microsoft.com/office/2007/relationships/hdphoto" Target="../media/hdphoto3.wdp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2.svg"/><Relationship Id="rId5" Type="http://schemas.openxmlformats.org/officeDocument/2006/relationships/image" Target="../media/image2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32.png"/><Relationship Id="rId5" Type="http://schemas.openxmlformats.org/officeDocument/2006/relationships/image" Target="../media/image4.png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4" Type="http://schemas.openxmlformats.org/officeDocument/2006/relationships/image" Target="../media/image2.pn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46.png"/><Relationship Id="rId5" Type="http://schemas.openxmlformats.org/officeDocument/2006/relationships/image" Target="../media/image4.png"/><Relationship Id="rId15" Type="http://schemas.openxmlformats.org/officeDocument/2006/relationships/image" Target="../media/image50.png"/><Relationship Id="rId10" Type="http://schemas.openxmlformats.org/officeDocument/2006/relationships/image" Target="../media/image45.svg"/><Relationship Id="rId4" Type="http://schemas.openxmlformats.org/officeDocument/2006/relationships/image" Target="../media/image2.pn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microsoft.com/office/2007/relationships/hdphoto" Target="../media/hdphoto3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3.png"/><Relationship Id="rId7" Type="http://schemas.openxmlformats.org/officeDocument/2006/relationships/chart" Target="../charts/chart5.xml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56.svg"/><Relationship Id="rId5" Type="http://schemas.openxmlformats.org/officeDocument/2006/relationships/image" Target="../media/image4.png"/><Relationship Id="rId10" Type="http://schemas.openxmlformats.org/officeDocument/2006/relationships/image" Target="../media/image55.png"/><Relationship Id="rId4" Type="http://schemas.openxmlformats.org/officeDocument/2006/relationships/image" Target="../media/image2.png"/><Relationship Id="rId9" Type="http://schemas.openxmlformats.org/officeDocument/2006/relationships/image" Target="../media/image5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16.jpe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6C5798-1E46-A33C-A790-A1AEBD48A502}"/>
              </a:ext>
            </a:extLst>
          </p:cNvPr>
          <p:cNvGrpSpPr/>
          <p:nvPr/>
        </p:nvGrpSpPr>
        <p:grpSpPr>
          <a:xfrm>
            <a:off x="0" y="5419684"/>
            <a:ext cx="12192000" cy="591671"/>
            <a:chOff x="0" y="0"/>
            <a:chExt cx="12192000" cy="79435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BB7C459-0A73-7C3D-E009-C0C5AF94BCDA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2BFB346F-CEC8-7015-E156-2B28FFEF2B44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latin typeface="Biome" panose="020B0503030204020804" pitchFamily="34" charset="0"/>
                  <a:cs typeface="Biome" panose="020B0503030204020804" pitchFamily="34" charset="0"/>
                </a:rPr>
                <a:t>    5/18/2023</a:t>
              </a:r>
            </a:p>
          </p:txBody>
        </p:sp>
      </p:grpSp>
      <p:sp>
        <p:nvSpPr>
          <p:cNvPr id="13" name="Pentagon 12">
            <a:extLst>
              <a:ext uri="{FF2B5EF4-FFF2-40B4-BE49-F238E27FC236}">
                <a16:creationId xmlns:a16="http://schemas.microsoft.com/office/drawing/2014/main" id="{9A74CFEB-FA49-D3BF-BCDB-761787F46C20}"/>
              </a:ext>
            </a:extLst>
          </p:cNvPr>
          <p:cNvSpPr/>
          <p:nvPr/>
        </p:nvSpPr>
        <p:spPr>
          <a:xfrm>
            <a:off x="0" y="818147"/>
            <a:ext cx="11169570" cy="3406612"/>
          </a:xfrm>
          <a:prstGeom prst="homePlate">
            <a:avLst/>
          </a:prstGeom>
          <a:solidFill>
            <a:schemeClr val="accent6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 ANALYSIS OF </a:t>
            </a:r>
          </a:p>
          <a:p>
            <a:r>
              <a:rPr lang="en-US" sz="4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				 </a:t>
            </a:r>
            <a:r>
              <a:rPr lang="en-US" sz="4400" b="1" i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acquiring</a:t>
            </a:r>
            <a:endParaRPr lang="en-US" sz="4400" b="1" i="1" dirty="0">
              <a:solidFill>
                <a:schemeClr val="accent6">
                  <a:lumMod val="7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028" name="Picture 4" descr="CAREERS AT NVIDIA">
            <a:extLst>
              <a:ext uri="{FF2B5EF4-FFF2-40B4-BE49-F238E27FC236}">
                <a16:creationId xmlns:a16="http://schemas.microsoft.com/office/drawing/2014/main" id="{C0A36EBE-05C5-AD14-63AD-BBCD239A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152025" y="2518755"/>
            <a:ext cx="3569612" cy="68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7897B674-86A3-F95F-D6DD-C367EF19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445" y="2521453"/>
            <a:ext cx="2423034" cy="68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816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D77CFD5-76F6-C20F-4B13-EFDD61AA4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91671"/>
            <a:ext cx="12191999" cy="59436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6C5798-1E46-A33C-A790-A1AEBD48A502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BB7C459-0A73-7C3D-E009-C0C5AF94BCDA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2BFB346F-CEC8-7015-E156-2B28FFEF2B44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2C61E88-84F6-18DD-13A1-8DC4583F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EERS AT NVIDIA">
            <a:extLst>
              <a:ext uri="{FF2B5EF4-FFF2-40B4-BE49-F238E27FC236}">
                <a16:creationId xmlns:a16="http://schemas.microsoft.com/office/drawing/2014/main" id="{C0A36EBE-05C5-AD14-63AD-BBCD239A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Force RTX 4070 Ti &amp; 4070 Graphics Cards | NVIDIA">
            <a:extLst>
              <a:ext uri="{FF2B5EF4-FFF2-40B4-BE49-F238E27FC236}">
                <a16:creationId xmlns:a16="http://schemas.microsoft.com/office/drawing/2014/main" id="{2CB45269-C321-4331-D951-3DF16BD2B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101B1-23D3-9D85-8282-292EB02A1D3D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Source: SEC, Refinitiv, Capital IQ, Annual Reports, Yahoo Finance, Market Watch.         </a:t>
            </a:r>
            <a:r>
              <a:rPr lang="en-US" sz="1400" i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Units: Millions EURO              </a:t>
            </a:r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           8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9A74CFEB-FA49-D3BF-BCDB-761787F46C20}"/>
              </a:ext>
            </a:extLst>
          </p:cNvPr>
          <p:cNvSpPr/>
          <p:nvPr/>
        </p:nvSpPr>
        <p:spPr>
          <a:xfrm>
            <a:off x="0" y="818147"/>
            <a:ext cx="5598695" cy="753979"/>
          </a:xfrm>
          <a:prstGeom prst="homePlat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76B900">
                  <a:lumMod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STANDALONE VALUATION: assumptions</a:t>
            </a:r>
          </a:p>
          <a:p>
            <a:r>
              <a:rPr lang="en-US" sz="2400" b="1" i="1" dirty="0">
                <a:latin typeface="Biome" panose="020B0503030204020804" pitchFamily="34" charset="0"/>
                <a:cs typeface="Biome" panose="020B0503030204020804" pitchFamily="34" charset="0"/>
              </a:rPr>
              <a:t>Terminal Growth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1C453-042C-2C37-C45F-8C430AB3A49B}"/>
              </a:ext>
            </a:extLst>
          </p:cNvPr>
          <p:cNvSpPr txBox="1"/>
          <p:nvPr/>
        </p:nvSpPr>
        <p:spPr>
          <a:xfrm>
            <a:off x="2229852" y="4082715"/>
            <a:ext cx="186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Earnings 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CDC8F-E1CA-76B1-A531-8DBDF60B52F4}"/>
              </a:ext>
            </a:extLst>
          </p:cNvPr>
          <p:cNvSpPr txBox="1"/>
          <p:nvPr/>
        </p:nvSpPr>
        <p:spPr>
          <a:xfrm>
            <a:off x="6897006" y="4731177"/>
            <a:ext cx="11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0E8F3-DD47-1DC0-541A-ED03DBF48995}"/>
              </a:ext>
            </a:extLst>
          </p:cNvPr>
          <p:cNvSpPr txBox="1"/>
          <p:nvPr/>
        </p:nvSpPr>
        <p:spPr>
          <a:xfrm>
            <a:off x="6160167" y="5380437"/>
            <a:ext cx="11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FCFF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E864D4E-7419-BBBF-1464-45F7BD84E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037733"/>
              </p:ext>
            </p:extLst>
          </p:nvPr>
        </p:nvGraphicFramePr>
        <p:xfrm>
          <a:off x="99417" y="3427704"/>
          <a:ext cx="8166099" cy="2768395"/>
        </p:xfrm>
        <a:graphic>
          <a:graphicData uri="http://schemas.openxmlformats.org/drawingml/2006/table">
            <a:tbl>
              <a:tblPr/>
              <a:tblGrid>
                <a:gridCol w="1459932">
                  <a:extLst>
                    <a:ext uri="{9D8B030D-6E8A-4147-A177-3AD203B41FA5}">
                      <a16:colId xmlns:a16="http://schemas.microsoft.com/office/drawing/2014/main" val="1153311509"/>
                    </a:ext>
                  </a:extLst>
                </a:gridCol>
                <a:gridCol w="1383762">
                  <a:extLst>
                    <a:ext uri="{9D8B030D-6E8A-4147-A177-3AD203B41FA5}">
                      <a16:colId xmlns:a16="http://schemas.microsoft.com/office/drawing/2014/main" val="2976976009"/>
                    </a:ext>
                  </a:extLst>
                </a:gridCol>
                <a:gridCol w="1028300">
                  <a:extLst>
                    <a:ext uri="{9D8B030D-6E8A-4147-A177-3AD203B41FA5}">
                      <a16:colId xmlns:a16="http://schemas.microsoft.com/office/drawing/2014/main" val="1356134014"/>
                    </a:ext>
                  </a:extLst>
                </a:gridCol>
                <a:gridCol w="1028300">
                  <a:extLst>
                    <a:ext uri="{9D8B030D-6E8A-4147-A177-3AD203B41FA5}">
                      <a16:colId xmlns:a16="http://schemas.microsoft.com/office/drawing/2014/main" val="594990280"/>
                    </a:ext>
                  </a:extLst>
                </a:gridCol>
                <a:gridCol w="1028300">
                  <a:extLst>
                    <a:ext uri="{9D8B030D-6E8A-4147-A177-3AD203B41FA5}">
                      <a16:colId xmlns:a16="http://schemas.microsoft.com/office/drawing/2014/main" val="455528042"/>
                    </a:ext>
                  </a:extLst>
                </a:gridCol>
                <a:gridCol w="1142556">
                  <a:extLst>
                    <a:ext uri="{9D8B030D-6E8A-4147-A177-3AD203B41FA5}">
                      <a16:colId xmlns:a16="http://schemas.microsoft.com/office/drawing/2014/main" val="3008721263"/>
                    </a:ext>
                  </a:extLst>
                </a:gridCol>
                <a:gridCol w="1094949">
                  <a:extLst>
                    <a:ext uri="{9D8B030D-6E8A-4147-A177-3AD203B41FA5}">
                      <a16:colId xmlns:a16="http://schemas.microsoft.com/office/drawing/2014/main" val="3041484129"/>
                    </a:ext>
                  </a:extLst>
                </a:gridCol>
              </a:tblGrid>
              <a:tr h="5203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Revenue Region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2022 Revenue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Weights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GDP Growth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Inflation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R&amp;D Discounted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Weighted Total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473655"/>
                  </a:ext>
                </a:extLst>
              </a:tr>
              <a:tr h="2601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Japan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1,008.6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0.23%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44723"/>
                  </a:ext>
                </a:extLst>
              </a:tr>
              <a:tr h="2601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South Korea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6,045.6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0.03%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59805"/>
                  </a:ext>
                </a:extLst>
              </a:tr>
              <a:tr h="2601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Singapore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475.5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0.11%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209237"/>
                  </a:ext>
                </a:extLst>
              </a:tr>
              <a:tr h="2601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China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11,018.7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5.07%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15215"/>
                  </a:ext>
                </a:extLst>
              </a:tr>
              <a:tr h="2601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Netherlands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0.00%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368560"/>
                  </a:ext>
                </a:extLst>
              </a:tr>
              <a:tr h="2601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Rest of the World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624.5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0.18%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647246"/>
                  </a:ext>
                </a:extLst>
              </a:tr>
              <a:tr h="2601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United States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1,991.3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0.33%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364137"/>
                  </a:ext>
                </a:extLst>
              </a:tr>
              <a:tr h="2601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Total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21,173.4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5.95%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69719"/>
                  </a:ext>
                </a:extLst>
              </a:tr>
            </a:tbl>
          </a:graphicData>
        </a:graphic>
      </p:graphicFrame>
      <p:pic>
        <p:nvPicPr>
          <p:cNvPr id="21" name="Graphic 20" descr="Money with solid fill">
            <a:extLst>
              <a:ext uri="{FF2B5EF4-FFF2-40B4-BE49-F238E27FC236}">
                <a16:creationId xmlns:a16="http://schemas.microsoft.com/office/drawing/2014/main" id="{80B32B80-CB9F-419D-E92C-B3CD342C59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48470" y="2513304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4FD67A1-D72E-E9DC-CE66-0B88125D212F}"/>
              </a:ext>
            </a:extLst>
          </p:cNvPr>
          <p:cNvSpPr txBox="1"/>
          <p:nvPr/>
        </p:nvSpPr>
        <p:spPr>
          <a:xfrm>
            <a:off x="10654448" y="2690201"/>
            <a:ext cx="872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Dollar Value</a:t>
            </a:r>
          </a:p>
        </p:txBody>
      </p:sp>
      <p:pic>
        <p:nvPicPr>
          <p:cNvPr id="19" name="Graphic 18" descr="Internet Of Things with solid fill">
            <a:extLst>
              <a:ext uri="{FF2B5EF4-FFF2-40B4-BE49-F238E27FC236}">
                <a16:creationId xmlns:a16="http://schemas.microsoft.com/office/drawing/2014/main" id="{7685A0C2-DCFE-C625-D520-BF5F370F3C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48310" y="3817886"/>
            <a:ext cx="91472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D7C03B8-891F-28BC-BA8A-3C27E97EA5B0}"/>
              </a:ext>
            </a:extLst>
          </p:cNvPr>
          <p:cNvSpPr txBox="1"/>
          <p:nvPr/>
        </p:nvSpPr>
        <p:spPr>
          <a:xfrm>
            <a:off x="10654448" y="3994783"/>
            <a:ext cx="1173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Product</a:t>
            </a:r>
          </a:p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Upgrade</a:t>
            </a:r>
          </a:p>
        </p:txBody>
      </p:sp>
      <p:pic>
        <p:nvPicPr>
          <p:cNvPr id="17" name="Graphic 16" descr="Shopping cart with solid fill">
            <a:extLst>
              <a:ext uri="{FF2B5EF4-FFF2-40B4-BE49-F238E27FC236}">
                <a16:creationId xmlns:a16="http://schemas.microsoft.com/office/drawing/2014/main" id="{7A505578-B5DB-B5DF-69FD-4EB5172460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48470" y="5080404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526BD4-519E-0612-BA84-81448C1D05D7}"/>
              </a:ext>
            </a:extLst>
          </p:cNvPr>
          <p:cNvSpPr txBox="1"/>
          <p:nvPr/>
        </p:nvSpPr>
        <p:spPr>
          <a:xfrm>
            <a:off x="10654448" y="5257301"/>
            <a:ext cx="1481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Purchasing Power</a:t>
            </a:r>
          </a:p>
        </p:txBody>
      </p:sp>
    </p:spTree>
    <p:extLst>
      <p:ext uri="{BB962C8B-B14F-4D97-AF65-F5344CB8AC3E}">
        <p14:creationId xmlns:p14="http://schemas.microsoft.com/office/powerpoint/2010/main" val="3091691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6C5798-1E46-A33C-A790-A1AEBD48A502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BB7C459-0A73-7C3D-E009-C0C5AF94BCDA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2BFB346F-CEC8-7015-E156-2B28FFEF2B44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2C61E88-84F6-18DD-13A1-8DC4583F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EERS AT NVIDIA">
            <a:extLst>
              <a:ext uri="{FF2B5EF4-FFF2-40B4-BE49-F238E27FC236}">
                <a16:creationId xmlns:a16="http://schemas.microsoft.com/office/drawing/2014/main" id="{C0A36EBE-05C5-AD14-63AD-BBCD239A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Force RTX 4070 Ti &amp; 4070 Graphics Cards | NVIDIA">
            <a:extLst>
              <a:ext uri="{FF2B5EF4-FFF2-40B4-BE49-F238E27FC236}">
                <a16:creationId xmlns:a16="http://schemas.microsoft.com/office/drawing/2014/main" id="{2CB45269-C321-4331-D951-3DF16BD2B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101B1-23D3-9D85-8282-292EB02A1D3D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Source: SEC, Refinitiv, Capital IQ, Annual Reports, Yahoo Finance, Market Watch.              			</a:t>
            </a:r>
            <a:r>
              <a:rPr lang="en-US" sz="1400" b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           9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9A74CFEB-FA49-D3BF-BCDB-761787F46C20}"/>
              </a:ext>
            </a:extLst>
          </p:cNvPr>
          <p:cNvSpPr/>
          <p:nvPr/>
        </p:nvSpPr>
        <p:spPr>
          <a:xfrm>
            <a:off x="0" y="818147"/>
            <a:ext cx="5217146" cy="753979"/>
          </a:xfrm>
          <a:prstGeom prst="homePlat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76B900">
                  <a:lumMod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STANDALONE VALUATION: assumptions</a:t>
            </a:r>
          </a:p>
          <a:p>
            <a:r>
              <a:rPr lang="en-US" altLang="zh-CN" sz="2400" b="1" i="1" dirty="0">
                <a:latin typeface="Biome" panose="020B0503030204020804" pitchFamily="34" charset="0"/>
                <a:cs typeface="Biome" panose="020B0503030204020804" pitchFamily="34" charset="0"/>
              </a:rPr>
              <a:t>Other Key Assumptions</a:t>
            </a:r>
            <a:endParaRPr lang="en-US" sz="2400" b="1" i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1C453-042C-2C37-C45F-8C430AB3A49B}"/>
              </a:ext>
            </a:extLst>
          </p:cNvPr>
          <p:cNvSpPr txBox="1"/>
          <p:nvPr/>
        </p:nvSpPr>
        <p:spPr>
          <a:xfrm>
            <a:off x="2229852" y="4082715"/>
            <a:ext cx="186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Earnings 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CDC8F-E1CA-76B1-A531-8DBDF60B52F4}"/>
              </a:ext>
            </a:extLst>
          </p:cNvPr>
          <p:cNvSpPr txBox="1"/>
          <p:nvPr/>
        </p:nvSpPr>
        <p:spPr>
          <a:xfrm>
            <a:off x="6897006" y="4731177"/>
            <a:ext cx="11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0E8F3-DD47-1DC0-541A-ED03DBF48995}"/>
              </a:ext>
            </a:extLst>
          </p:cNvPr>
          <p:cNvSpPr txBox="1"/>
          <p:nvPr/>
        </p:nvSpPr>
        <p:spPr>
          <a:xfrm>
            <a:off x="6160167" y="5380437"/>
            <a:ext cx="11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FCFF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8F1673-8C1F-8B00-09B0-BA0D81C0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299735"/>
              </p:ext>
            </p:extLst>
          </p:nvPr>
        </p:nvGraphicFramePr>
        <p:xfrm>
          <a:off x="198739" y="2286209"/>
          <a:ext cx="7251840" cy="39623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99619">
                  <a:extLst>
                    <a:ext uri="{9D8B030D-6E8A-4147-A177-3AD203B41FA5}">
                      <a16:colId xmlns:a16="http://schemas.microsoft.com/office/drawing/2014/main" val="987777694"/>
                    </a:ext>
                  </a:extLst>
                </a:gridCol>
                <a:gridCol w="3332893">
                  <a:extLst>
                    <a:ext uri="{9D8B030D-6E8A-4147-A177-3AD203B41FA5}">
                      <a16:colId xmlns:a16="http://schemas.microsoft.com/office/drawing/2014/main" val="1533513676"/>
                    </a:ext>
                  </a:extLst>
                </a:gridCol>
                <a:gridCol w="719328">
                  <a:extLst>
                    <a:ext uri="{9D8B030D-6E8A-4147-A177-3AD203B41FA5}">
                      <a16:colId xmlns:a16="http://schemas.microsoft.com/office/drawing/2014/main" val="1230154674"/>
                    </a:ext>
                  </a:extLst>
                </a:gridCol>
              </a:tblGrid>
              <a:tr h="28505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3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Assumptions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3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Methodologies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3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Values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755537"/>
                  </a:ext>
                </a:extLst>
              </a:tr>
              <a:tr h="28505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Net System Sales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Average Growth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17%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252610"/>
                  </a:ext>
                </a:extLst>
              </a:tr>
              <a:tr h="28505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Net Service and field option sales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Average Growth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22%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616350"/>
                  </a:ext>
                </a:extLst>
              </a:tr>
              <a:tr h="28505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COGS respectively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50000"/>
                        </a:lnSpc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Average % of respective segment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50%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622235"/>
                  </a:ext>
                </a:extLst>
              </a:tr>
              <a:tr h="28505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Research and development costs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50000"/>
                        </a:lnSpc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Average % of Sales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15%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868118"/>
                  </a:ext>
                </a:extLst>
              </a:tr>
              <a:tr h="28505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SG &amp; A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Average % of Sales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562582"/>
                  </a:ext>
                </a:extLst>
              </a:tr>
              <a:tr h="28505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Other income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Average % of Sales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7811681"/>
                  </a:ext>
                </a:extLst>
              </a:tr>
              <a:tr h="28505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Interest and other, net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50000"/>
                        </a:lnSpc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Average % of EBIT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86574"/>
                  </a:ext>
                </a:extLst>
              </a:tr>
              <a:tr h="28505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Income tax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50000"/>
                        </a:lnSpc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Average % of Income before income taxes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altLang="zh-C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13%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153608"/>
                  </a:ext>
                </a:extLst>
              </a:tr>
              <a:tr h="28505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PPE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50000"/>
                        </a:lnSpc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Average Growth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26%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16282"/>
                  </a:ext>
                </a:extLst>
              </a:tr>
              <a:tr h="28505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300" b="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D&amp;A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Average % of PPE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15%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305048"/>
                  </a:ext>
                </a:extLst>
              </a:tr>
              <a:tr h="28505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300" b="0" u="none" strike="noStrike" dirty="0" err="1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CapEx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b">
                        <a:lnSpc>
                          <a:spcPct val="150000"/>
                        </a:lnSpc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Average % of Net income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23%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190695"/>
                  </a:ext>
                </a:extLst>
              </a:tr>
              <a:tr h="285052"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300" b="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Net Working Capital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Average </a:t>
                      </a:r>
                      <a:r>
                        <a:rPr lang="en-US" sz="1300" b="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% of Net Sales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33%</a:t>
                      </a:r>
                    </a:p>
                  </a:txBody>
                  <a:tcPr marL="864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690964"/>
                  </a:ext>
                </a:extLst>
              </a:tr>
            </a:tbl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E595F05-DD63-D54C-A7E9-B0D755B564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7529966"/>
              </p:ext>
            </p:extLst>
          </p:nvPr>
        </p:nvGraphicFramePr>
        <p:xfrm>
          <a:off x="8181699" y="858399"/>
          <a:ext cx="3811561" cy="5445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09867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6C5798-1E46-A33C-A790-A1AEBD48A502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BB7C459-0A73-7C3D-E009-C0C5AF94BCDA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2BFB346F-CEC8-7015-E156-2B28FFEF2B44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2C61E88-84F6-18DD-13A1-8DC4583F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EERS AT NVIDIA">
            <a:extLst>
              <a:ext uri="{FF2B5EF4-FFF2-40B4-BE49-F238E27FC236}">
                <a16:creationId xmlns:a16="http://schemas.microsoft.com/office/drawing/2014/main" id="{C0A36EBE-05C5-AD14-63AD-BBCD239A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Force RTX 4070 Ti &amp; 4070 Graphics Cards | NVIDIA">
            <a:extLst>
              <a:ext uri="{FF2B5EF4-FFF2-40B4-BE49-F238E27FC236}">
                <a16:creationId xmlns:a16="http://schemas.microsoft.com/office/drawing/2014/main" id="{2CB45269-C321-4331-D951-3DF16BD2B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101B1-23D3-9D85-8282-292EB02A1D3D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Source: SEC, Refinitiv, Capital IQ, Annual Reports, Yahoo Finance, Market Watch.              			</a:t>
            </a:r>
            <a:r>
              <a:rPr lang="en-US" sz="1400" b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           10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9A74CFEB-FA49-D3BF-BCDB-761787F46C20}"/>
              </a:ext>
            </a:extLst>
          </p:cNvPr>
          <p:cNvSpPr/>
          <p:nvPr/>
        </p:nvSpPr>
        <p:spPr>
          <a:xfrm>
            <a:off x="0" y="818147"/>
            <a:ext cx="5614737" cy="753979"/>
          </a:xfrm>
          <a:prstGeom prst="homePlat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76B900">
                  <a:lumMod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STANDALONE VALUATION: assumptions</a:t>
            </a:r>
          </a:p>
          <a:p>
            <a:r>
              <a:rPr lang="en-US" sz="2400" b="1" i="1" dirty="0">
                <a:latin typeface="Biome" panose="020B0503030204020804" pitchFamily="34" charset="0"/>
                <a:cs typeface="Biome" panose="020B0503030204020804" pitchFamily="34" charset="0"/>
              </a:rPr>
              <a:t>Best &amp; Worst Cases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5D4020-3BDD-195F-B014-FF45E8E7BCEB}"/>
              </a:ext>
            </a:extLst>
          </p:cNvPr>
          <p:cNvSpPr txBox="1"/>
          <p:nvPr/>
        </p:nvSpPr>
        <p:spPr>
          <a:xfrm>
            <a:off x="4588041" y="2759242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Weighted Prices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CDC8F-E1CA-76B1-A531-8DBDF60B52F4}"/>
              </a:ext>
            </a:extLst>
          </p:cNvPr>
          <p:cNvSpPr txBox="1"/>
          <p:nvPr/>
        </p:nvSpPr>
        <p:spPr>
          <a:xfrm>
            <a:off x="6897006" y="4731177"/>
            <a:ext cx="11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0E8F3-DD47-1DC0-541A-ED03DBF48995}"/>
              </a:ext>
            </a:extLst>
          </p:cNvPr>
          <p:cNvSpPr txBox="1"/>
          <p:nvPr/>
        </p:nvSpPr>
        <p:spPr>
          <a:xfrm>
            <a:off x="6160167" y="5380437"/>
            <a:ext cx="11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655F0C-2917-6FDC-0C21-BDAE0B92EAA1}"/>
              </a:ext>
            </a:extLst>
          </p:cNvPr>
          <p:cNvSpPr txBox="1"/>
          <p:nvPr/>
        </p:nvSpPr>
        <p:spPr>
          <a:xfrm>
            <a:off x="5217145" y="2080416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Market Prices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B63E2F-4782-E80B-AAE9-34AE0EF5D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572166"/>
              </p:ext>
            </p:extLst>
          </p:nvPr>
        </p:nvGraphicFramePr>
        <p:xfrm>
          <a:off x="389378" y="1798602"/>
          <a:ext cx="11562150" cy="45532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66023">
                  <a:extLst>
                    <a:ext uri="{9D8B030D-6E8A-4147-A177-3AD203B41FA5}">
                      <a16:colId xmlns:a16="http://schemas.microsoft.com/office/drawing/2014/main" val="3451863019"/>
                    </a:ext>
                  </a:extLst>
                </a:gridCol>
                <a:gridCol w="1998709">
                  <a:extLst>
                    <a:ext uri="{9D8B030D-6E8A-4147-A177-3AD203B41FA5}">
                      <a16:colId xmlns:a16="http://schemas.microsoft.com/office/drawing/2014/main" val="3376041572"/>
                    </a:ext>
                  </a:extLst>
                </a:gridCol>
                <a:gridCol w="1998709">
                  <a:extLst>
                    <a:ext uri="{9D8B030D-6E8A-4147-A177-3AD203B41FA5}">
                      <a16:colId xmlns:a16="http://schemas.microsoft.com/office/drawing/2014/main" val="1744440966"/>
                    </a:ext>
                  </a:extLst>
                </a:gridCol>
                <a:gridCol w="1998709">
                  <a:extLst>
                    <a:ext uri="{9D8B030D-6E8A-4147-A177-3AD203B41FA5}">
                      <a16:colId xmlns:a16="http://schemas.microsoft.com/office/drawing/2014/main" val="3590354097"/>
                    </a:ext>
                  </a:extLst>
                </a:gridCol>
              </a:tblGrid>
              <a:tr h="9333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METRICS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CURRENT VALUES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BEST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WORST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184865"/>
                  </a:ext>
                </a:extLst>
              </a:tr>
              <a:tr h="933319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044962"/>
                  </a:ext>
                </a:extLst>
              </a:tr>
              <a:tr h="671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WACC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9.82%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8.49%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11.44%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8413319"/>
                  </a:ext>
                </a:extLst>
              </a:tr>
              <a:tr h="671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Cost of Equity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9.97%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8.37%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11.28%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187132"/>
                  </a:ext>
                </a:extLst>
              </a:tr>
              <a:tr h="67165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168269"/>
                  </a:ext>
                </a:extLst>
              </a:tr>
              <a:tr h="671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Terminal Growth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6.83%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5.07%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123673"/>
                  </a:ext>
                </a:extLst>
              </a:tr>
            </a:tbl>
          </a:graphicData>
        </a:graphic>
      </p:graphicFrame>
      <p:pic>
        <p:nvPicPr>
          <p:cNvPr id="17" name="Graphic 16" descr="Heartbeat with solid fill">
            <a:extLst>
              <a:ext uri="{FF2B5EF4-FFF2-40B4-BE49-F238E27FC236}">
                <a16:creationId xmlns:a16="http://schemas.microsoft.com/office/drawing/2014/main" id="{920DBB2E-7850-7E2D-1210-333525BEA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50948" y="2836064"/>
            <a:ext cx="914400" cy="914400"/>
          </a:xfrm>
          <a:prstGeom prst="rect">
            <a:avLst/>
          </a:prstGeom>
        </p:spPr>
      </p:pic>
      <p:pic>
        <p:nvPicPr>
          <p:cNvPr id="19" name="Graphic 18" descr="Escalator Up with solid fill">
            <a:extLst>
              <a:ext uri="{FF2B5EF4-FFF2-40B4-BE49-F238E27FC236}">
                <a16:creationId xmlns:a16="http://schemas.microsoft.com/office/drawing/2014/main" id="{EC4F2D91-BD41-C189-40E5-654CF6E2BA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1799" y="2897151"/>
            <a:ext cx="914400" cy="914400"/>
          </a:xfrm>
          <a:prstGeom prst="rect">
            <a:avLst/>
          </a:prstGeom>
        </p:spPr>
      </p:pic>
      <p:pic>
        <p:nvPicPr>
          <p:cNvPr id="21" name="Graphic 20" descr="Horse with solid fill">
            <a:extLst>
              <a:ext uri="{FF2B5EF4-FFF2-40B4-BE49-F238E27FC236}">
                <a16:creationId xmlns:a16="http://schemas.microsoft.com/office/drawing/2014/main" id="{8C3AC8D0-C22B-AE5F-3E70-676E470127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50948" y="5001091"/>
            <a:ext cx="914400" cy="914400"/>
          </a:xfrm>
          <a:prstGeom prst="rect">
            <a:avLst/>
          </a:prstGeom>
        </p:spPr>
      </p:pic>
      <p:pic>
        <p:nvPicPr>
          <p:cNvPr id="23" name="Graphic 22" descr="Take Off with solid fill">
            <a:extLst>
              <a:ext uri="{FF2B5EF4-FFF2-40B4-BE49-F238E27FC236}">
                <a16:creationId xmlns:a16="http://schemas.microsoft.com/office/drawing/2014/main" id="{E928026D-7ECF-44B4-7144-588868DCB1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31799" y="5107903"/>
            <a:ext cx="914400" cy="914400"/>
          </a:xfrm>
          <a:prstGeom prst="rect">
            <a:avLst/>
          </a:prstGeom>
        </p:spPr>
      </p:pic>
      <p:pic>
        <p:nvPicPr>
          <p:cNvPr id="4100" name="Picture 4" descr="What does beta really mean? – The Startup – Medium">
            <a:extLst>
              <a:ext uri="{FF2B5EF4-FFF2-40B4-BE49-F238E27FC236}">
                <a16:creationId xmlns:a16="http://schemas.microsoft.com/office/drawing/2014/main" id="{36E44387-D861-289A-00D0-41DC2EFD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07" y="3819671"/>
            <a:ext cx="914400" cy="914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Graphic 5" descr="Business Growth with solid fill">
            <a:extLst>
              <a:ext uri="{FF2B5EF4-FFF2-40B4-BE49-F238E27FC236}">
                <a16:creationId xmlns:a16="http://schemas.microsoft.com/office/drawing/2014/main" id="{43087CA8-1255-89A8-1A81-E615294651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5107" y="53371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54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6C5798-1E46-A33C-A790-A1AEBD48A502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BB7C459-0A73-7C3D-E009-C0C5AF94BCDA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2BFB346F-CEC8-7015-E156-2B28FFEF2B44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2C61E88-84F6-18DD-13A1-8DC4583F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EERS AT NVIDIA">
            <a:extLst>
              <a:ext uri="{FF2B5EF4-FFF2-40B4-BE49-F238E27FC236}">
                <a16:creationId xmlns:a16="http://schemas.microsoft.com/office/drawing/2014/main" id="{C0A36EBE-05C5-AD14-63AD-BBCD239A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Force RTX 4070 Ti &amp; 4070 Graphics Cards | NVIDIA">
            <a:extLst>
              <a:ext uri="{FF2B5EF4-FFF2-40B4-BE49-F238E27FC236}">
                <a16:creationId xmlns:a16="http://schemas.microsoft.com/office/drawing/2014/main" id="{2CB45269-C321-4331-D951-3DF16BD2B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101B1-23D3-9D85-8282-292EB02A1D3D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Source: SEC, Refinitiv, Capital IQ, Annual Reports, Yahoo Finance, Market Watch.              </a:t>
            </a:r>
            <a:r>
              <a:rPr lang="en-US" sz="1400" i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Units: Millions or 1 EURO           </a:t>
            </a:r>
            <a:r>
              <a:rPr lang="en-US" sz="1400" b="1" i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                 </a:t>
            </a:r>
            <a:r>
              <a:rPr lang="en-US" sz="1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11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9A74CFEB-FA49-D3BF-BCDB-761787F46C20}"/>
              </a:ext>
            </a:extLst>
          </p:cNvPr>
          <p:cNvSpPr/>
          <p:nvPr/>
        </p:nvSpPr>
        <p:spPr>
          <a:xfrm>
            <a:off x="1" y="818147"/>
            <a:ext cx="4844716" cy="753979"/>
          </a:xfrm>
          <a:prstGeom prst="homePlat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76B900">
                  <a:lumMod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STANDALONE VALUATION: models</a:t>
            </a:r>
          </a:p>
          <a:p>
            <a:r>
              <a:rPr lang="en-US" sz="2400" b="1" i="1" dirty="0">
                <a:latin typeface="Biome" panose="020B0503030204020804" pitchFamily="34" charset="0"/>
                <a:cs typeface="Biome" panose="020B0503030204020804" pitchFamily="34" charset="0"/>
              </a:rPr>
              <a:t>DCF 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5D4020-3BDD-195F-B014-FF45E8E7BCEB}"/>
              </a:ext>
            </a:extLst>
          </p:cNvPr>
          <p:cNvSpPr txBox="1"/>
          <p:nvPr/>
        </p:nvSpPr>
        <p:spPr>
          <a:xfrm>
            <a:off x="4588041" y="2759242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Weighted Prices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1C453-042C-2C37-C45F-8C430AB3A49B}"/>
              </a:ext>
            </a:extLst>
          </p:cNvPr>
          <p:cNvSpPr txBox="1"/>
          <p:nvPr/>
        </p:nvSpPr>
        <p:spPr>
          <a:xfrm>
            <a:off x="2229852" y="4082715"/>
            <a:ext cx="186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Earnings 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CDC8F-E1CA-76B1-A531-8DBDF60B52F4}"/>
              </a:ext>
            </a:extLst>
          </p:cNvPr>
          <p:cNvSpPr txBox="1"/>
          <p:nvPr/>
        </p:nvSpPr>
        <p:spPr>
          <a:xfrm>
            <a:off x="6897006" y="4731177"/>
            <a:ext cx="11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0E8F3-DD47-1DC0-541A-ED03DBF48995}"/>
              </a:ext>
            </a:extLst>
          </p:cNvPr>
          <p:cNvSpPr txBox="1"/>
          <p:nvPr/>
        </p:nvSpPr>
        <p:spPr>
          <a:xfrm>
            <a:off x="6160167" y="5380437"/>
            <a:ext cx="11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655F0C-2917-6FDC-0C21-BDAE0B92EAA1}"/>
              </a:ext>
            </a:extLst>
          </p:cNvPr>
          <p:cNvSpPr txBox="1"/>
          <p:nvPr/>
        </p:nvSpPr>
        <p:spPr>
          <a:xfrm>
            <a:off x="5217145" y="2080416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Market Prices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8C79FE0-9CE6-922F-A6BE-1FED49CB5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454829"/>
              </p:ext>
            </p:extLst>
          </p:nvPr>
        </p:nvGraphicFramePr>
        <p:xfrm>
          <a:off x="7722430" y="1321371"/>
          <a:ext cx="4229099" cy="4742823"/>
        </p:xfrm>
        <a:graphic>
          <a:graphicData uri="http://schemas.openxmlformats.org/drawingml/2006/table">
            <a:tbl>
              <a:tblPr/>
              <a:tblGrid>
                <a:gridCol w="2271359">
                  <a:extLst>
                    <a:ext uri="{9D8B030D-6E8A-4147-A177-3AD203B41FA5}">
                      <a16:colId xmlns:a16="http://schemas.microsoft.com/office/drawing/2014/main" val="2362435317"/>
                    </a:ext>
                  </a:extLst>
                </a:gridCol>
                <a:gridCol w="978870">
                  <a:extLst>
                    <a:ext uri="{9D8B030D-6E8A-4147-A177-3AD203B41FA5}">
                      <a16:colId xmlns:a16="http://schemas.microsoft.com/office/drawing/2014/main" val="1912167472"/>
                    </a:ext>
                  </a:extLst>
                </a:gridCol>
                <a:gridCol w="978870">
                  <a:extLst>
                    <a:ext uri="{9D8B030D-6E8A-4147-A177-3AD203B41FA5}">
                      <a16:colId xmlns:a16="http://schemas.microsoft.com/office/drawing/2014/main" val="1580108316"/>
                    </a:ext>
                  </a:extLst>
                </a:gridCol>
              </a:tblGrid>
              <a:tr h="4599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FCFE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FCFF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963847"/>
                  </a:ext>
                </a:extLst>
              </a:tr>
              <a:tr h="4599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XNPV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218,633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210,552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104520"/>
                  </a:ext>
                </a:extLst>
              </a:tr>
              <a:tr h="4599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Plus, Cash on Balance Sheet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7,268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7,268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554195"/>
                  </a:ext>
                </a:extLst>
              </a:tr>
              <a:tr h="4599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Enterprise Value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217,821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943619"/>
                  </a:ext>
                </a:extLst>
              </a:tr>
              <a:tr h="4599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Less Debt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4,260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283217"/>
                  </a:ext>
                </a:extLst>
              </a:tr>
              <a:tr h="4599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Equity Value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225,902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213,560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882652"/>
                  </a:ext>
                </a:extLst>
              </a:tr>
              <a:tr h="45991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Shares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398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398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958470"/>
                  </a:ext>
                </a:extLst>
              </a:tr>
              <a:tr h="4886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Value Per Share (Base Case)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567.59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536.58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213205"/>
                  </a:ext>
                </a:extLst>
              </a:tr>
              <a:tr h="517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Value Per Share (Worst Case)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472.05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442.91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463806"/>
                  </a:ext>
                </a:extLst>
              </a:tr>
              <a:tr h="5173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Value Per Share (Best Case)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743.81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713.82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58049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0A89E25-D967-795B-E612-8C3B879AD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91763"/>
              </p:ext>
            </p:extLst>
          </p:nvPr>
        </p:nvGraphicFramePr>
        <p:xfrm>
          <a:off x="187568" y="1711378"/>
          <a:ext cx="7159720" cy="4528241"/>
        </p:xfrm>
        <a:graphic>
          <a:graphicData uri="http://schemas.openxmlformats.org/drawingml/2006/table">
            <a:tbl>
              <a:tblPr/>
              <a:tblGrid>
                <a:gridCol w="1074487">
                  <a:extLst>
                    <a:ext uri="{9D8B030D-6E8A-4147-A177-3AD203B41FA5}">
                      <a16:colId xmlns:a16="http://schemas.microsoft.com/office/drawing/2014/main" val="3448023551"/>
                    </a:ext>
                  </a:extLst>
                </a:gridCol>
                <a:gridCol w="978011">
                  <a:extLst>
                    <a:ext uri="{9D8B030D-6E8A-4147-A177-3AD203B41FA5}">
                      <a16:colId xmlns:a16="http://schemas.microsoft.com/office/drawing/2014/main" val="2216885264"/>
                    </a:ext>
                  </a:extLst>
                </a:gridCol>
                <a:gridCol w="782558">
                  <a:extLst>
                    <a:ext uri="{9D8B030D-6E8A-4147-A177-3AD203B41FA5}">
                      <a16:colId xmlns:a16="http://schemas.microsoft.com/office/drawing/2014/main" val="3197910220"/>
                    </a:ext>
                  </a:extLst>
                </a:gridCol>
                <a:gridCol w="540583">
                  <a:extLst>
                    <a:ext uri="{9D8B030D-6E8A-4147-A177-3AD203B41FA5}">
                      <a16:colId xmlns:a16="http://schemas.microsoft.com/office/drawing/2014/main" val="2860544516"/>
                    </a:ext>
                  </a:extLst>
                </a:gridCol>
                <a:gridCol w="540583">
                  <a:extLst>
                    <a:ext uri="{9D8B030D-6E8A-4147-A177-3AD203B41FA5}">
                      <a16:colId xmlns:a16="http://schemas.microsoft.com/office/drawing/2014/main" val="2411350816"/>
                    </a:ext>
                  </a:extLst>
                </a:gridCol>
                <a:gridCol w="540583">
                  <a:extLst>
                    <a:ext uri="{9D8B030D-6E8A-4147-A177-3AD203B41FA5}">
                      <a16:colId xmlns:a16="http://schemas.microsoft.com/office/drawing/2014/main" val="1130716731"/>
                    </a:ext>
                  </a:extLst>
                </a:gridCol>
                <a:gridCol w="540583">
                  <a:extLst>
                    <a:ext uri="{9D8B030D-6E8A-4147-A177-3AD203B41FA5}">
                      <a16:colId xmlns:a16="http://schemas.microsoft.com/office/drawing/2014/main" val="2510671829"/>
                    </a:ext>
                  </a:extLst>
                </a:gridCol>
                <a:gridCol w="540583">
                  <a:extLst>
                    <a:ext uri="{9D8B030D-6E8A-4147-A177-3AD203B41FA5}">
                      <a16:colId xmlns:a16="http://schemas.microsoft.com/office/drawing/2014/main" val="2917573854"/>
                    </a:ext>
                  </a:extLst>
                </a:gridCol>
                <a:gridCol w="540583">
                  <a:extLst>
                    <a:ext uri="{9D8B030D-6E8A-4147-A177-3AD203B41FA5}">
                      <a16:colId xmlns:a16="http://schemas.microsoft.com/office/drawing/2014/main" val="3743215919"/>
                    </a:ext>
                  </a:extLst>
                </a:gridCol>
                <a:gridCol w="540583">
                  <a:extLst>
                    <a:ext uri="{9D8B030D-6E8A-4147-A177-3AD203B41FA5}">
                      <a16:colId xmlns:a16="http://schemas.microsoft.com/office/drawing/2014/main" val="2055621487"/>
                    </a:ext>
                  </a:extLst>
                </a:gridCol>
                <a:gridCol w="540583">
                  <a:extLst>
                    <a:ext uri="{9D8B030D-6E8A-4147-A177-3AD203B41FA5}">
                      <a16:colId xmlns:a16="http://schemas.microsoft.com/office/drawing/2014/main" val="1322194393"/>
                    </a:ext>
                  </a:extLst>
                </a:gridCol>
              </a:tblGrid>
              <a:tr h="206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Cost of Equity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524045"/>
                  </a:ext>
                </a:extLst>
              </a:tr>
              <a:tr h="2069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FCFE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567.59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11.44%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11.07%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10.71%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10.34%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9.97%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9.60%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9.23%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8.86%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8.49%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068117"/>
                  </a:ext>
                </a:extLst>
              </a:tr>
              <a:tr h="194763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Terminal Growth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5.07%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374.83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386.45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414.11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445.85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480.21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517.33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557.54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601.27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649.02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754315"/>
                  </a:ext>
                </a:extLst>
              </a:tr>
              <a:tr h="194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5.29%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402.48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404.47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433.79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469.13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507.89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550.21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596.62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647.74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704.36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927863"/>
                  </a:ext>
                </a:extLst>
              </a:tr>
              <a:tr h="194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5.51%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411.74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413.83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444.81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482.33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523.71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569.19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619.39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675.12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737.35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756636"/>
                  </a:ext>
                </a:extLst>
              </a:tr>
              <a:tr h="194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5.73%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423.36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425.59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458.72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499.09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543.95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593.63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648.97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711.00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781.03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591514"/>
                  </a:ext>
                </a:extLst>
              </a:tr>
              <a:tr h="194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436.65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439.04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474.73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518.52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567.59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622.45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684.20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754.22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834.34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307958"/>
                  </a:ext>
                </a:extLst>
              </a:tr>
              <a:tr h="194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6.17%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452.08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454.67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493.46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541.46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595.78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657.19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727.18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807.70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901.35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463455"/>
                  </a:ext>
                </a:extLst>
              </a:tr>
              <a:tr h="194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6.39%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470.23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473.06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515.67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568.95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629.95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699.85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780.76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875.51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988.04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057655"/>
                  </a:ext>
                </a:extLst>
              </a:tr>
              <a:tr h="2069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6.61%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491.86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495.00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542.44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602.47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672.21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753.48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849.39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964.31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1104.57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993058"/>
                  </a:ext>
                </a:extLst>
              </a:tr>
              <a:tr h="2069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6.83%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518.08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521.60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575.29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644.25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725.81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822.90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940.40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1085.56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1269.49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312816"/>
                  </a:ext>
                </a:extLst>
              </a:tr>
              <a:tr h="1947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966950"/>
                  </a:ext>
                </a:extLst>
              </a:tr>
              <a:tr h="1947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Cost of Capital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128408"/>
                  </a:ext>
                </a:extLst>
              </a:tr>
              <a:tr h="1947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FCFF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536.58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11.28%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10.91%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10.55%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10.19%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9.82%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9.46%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9.09%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8.73%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8.37%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427183"/>
                  </a:ext>
                </a:extLst>
              </a:tr>
              <a:tr h="194763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Terminal Growth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5.07%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347.70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358.90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385.60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416.31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449.62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485.68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524.86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567.59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614.39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643376"/>
                  </a:ext>
                </a:extLst>
              </a:tr>
              <a:tr h="194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5.29%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374.69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376.61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405.01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439.31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477.03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518.35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563.80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614.04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669.91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117393"/>
                  </a:ext>
                </a:extLst>
              </a:tr>
              <a:tr h="194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5.51%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383.82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385.85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415.91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452.40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492.77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537.27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586.59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641.54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703.19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591479"/>
                  </a:ext>
                </a:extLst>
              </a:tr>
              <a:tr h="194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5.73%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395.31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397.48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429.69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469.05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512.93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561.72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616.29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677.74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747.49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770160"/>
                  </a:ext>
                </a:extLst>
              </a:tr>
              <a:tr h="194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408.47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410.80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445.58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488.41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536.58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590.67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651.84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721.59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801.89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124380"/>
                  </a:ext>
                </a:extLst>
              </a:tr>
              <a:tr h="194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6.17%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423.80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426.33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464.24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511.35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564.89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625.72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695.45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776.18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870.80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044021"/>
                  </a:ext>
                </a:extLst>
              </a:tr>
              <a:tr h="194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6.39%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441.87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444.65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486.46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538.95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599.37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669.02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750.18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846.00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960.88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307013"/>
                  </a:ext>
                </a:extLst>
              </a:tr>
              <a:tr h="194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6.61%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463.50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466.58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513.32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572.78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642.27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723.83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820.90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938.41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1083.59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790317"/>
                  </a:ext>
                </a:extLst>
              </a:tr>
              <a:tr h="194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6.83%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489.82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493.30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546.48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615.19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697.09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795.45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915.78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1066.43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1260.55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542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130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6C5798-1E46-A33C-A790-A1AEBD48A502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BB7C459-0A73-7C3D-E009-C0C5AF94BCDA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2BFB346F-CEC8-7015-E156-2B28FFEF2B44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2C61E88-84F6-18DD-13A1-8DC4583F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EERS AT NVIDIA">
            <a:extLst>
              <a:ext uri="{FF2B5EF4-FFF2-40B4-BE49-F238E27FC236}">
                <a16:creationId xmlns:a16="http://schemas.microsoft.com/office/drawing/2014/main" id="{C0A36EBE-05C5-AD14-63AD-BBCD239A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Force RTX 4070 Ti &amp; 4070 Graphics Cards | NVIDIA">
            <a:extLst>
              <a:ext uri="{FF2B5EF4-FFF2-40B4-BE49-F238E27FC236}">
                <a16:creationId xmlns:a16="http://schemas.microsoft.com/office/drawing/2014/main" id="{2CB45269-C321-4331-D951-3DF16BD2B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101B1-23D3-9D85-8282-292EB02A1D3D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Source: SEC, Refinitiv, Capital IQ, Annual Reports, Yahoo Finance, Market Watch.              </a:t>
            </a:r>
            <a:r>
              <a:rPr lang="en-US" sz="1400" i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Units: Millions or 1 EURO           </a:t>
            </a:r>
            <a:r>
              <a:rPr lang="en-US" sz="1400" b="1" i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                 </a:t>
            </a:r>
            <a:r>
              <a:rPr lang="en-US" sz="1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12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9A74CFEB-FA49-D3BF-BCDB-761787F46C20}"/>
              </a:ext>
            </a:extLst>
          </p:cNvPr>
          <p:cNvSpPr/>
          <p:nvPr/>
        </p:nvSpPr>
        <p:spPr>
          <a:xfrm>
            <a:off x="1" y="818147"/>
            <a:ext cx="4844716" cy="753979"/>
          </a:xfrm>
          <a:prstGeom prst="homePlat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76B900">
                  <a:lumMod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STANDALONE VALUATION: models</a:t>
            </a:r>
          </a:p>
          <a:p>
            <a:r>
              <a:rPr lang="en-US" sz="2400" b="1" i="1" dirty="0">
                <a:latin typeface="Biome" panose="020B0503030204020804" pitchFamily="34" charset="0"/>
                <a:cs typeface="Biome" panose="020B0503030204020804" pitchFamily="34" charset="0"/>
              </a:rPr>
              <a:t>DCF Calculations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5D4020-3BDD-195F-B014-FF45E8E7BCEB}"/>
              </a:ext>
            </a:extLst>
          </p:cNvPr>
          <p:cNvSpPr txBox="1"/>
          <p:nvPr/>
        </p:nvSpPr>
        <p:spPr>
          <a:xfrm>
            <a:off x="4588041" y="2759242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Weighted Prices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1C453-042C-2C37-C45F-8C430AB3A49B}"/>
              </a:ext>
            </a:extLst>
          </p:cNvPr>
          <p:cNvSpPr txBox="1"/>
          <p:nvPr/>
        </p:nvSpPr>
        <p:spPr>
          <a:xfrm>
            <a:off x="2229852" y="4082715"/>
            <a:ext cx="186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Earnings 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CDC8F-E1CA-76B1-A531-8DBDF60B52F4}"/>
              </a:ext>
            </a:extLst>
          </p:cNvPr>
          <p:cNvSpPr txBox="1"/>
          <p:nvPr/>
        </p:nvSpPr>
        <p:spPr>
          <a:xfrm>
            <a:off x="6897006" y="4731177"/>
            <a:ext cx="11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0E8F3-DD47-1DC0-541A-ED03DBF48995}"/>
              </a:ext>
            </a:extLst>
          </p:cNvPr>
          <p:cNvSpPr txBox="1"/>
          <p:nvPr/>
        </p:nvSpPr>
        <p:spPr>
          <a:xfrm>
            <a:off x="6160167" y="5380437"/>
            <a:ext cx="11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655F0C-2917-6FDC-0C21-BDAE0B92EAA1}"/>
              </a:ext>
            </a:extLst>
          </p:cNvPr>
          <p:cNvSpPr txBox="1"/>
          <p:nvPr/>
        </p:nvSpPr>
        <p:spPr>
          <a:xfrm>
            <a:off x="5217145" y="2080416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Market Prices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6FB9EF-04E6-F0FF-8E86-C80F73007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255096"/>
              </p:ext>
            </p:extLst>
          </p:nvPr>
        </p:nvGraphicFramePr>
        <p:xfrm>
          <a:off x="186845" y="1746338"/>
          <a:ext cx="11764682" cy="2395172"/>
        </p:xfrm>
        <a:graphic>
          <a:graphicData uri="http://schemas.openxmlformats.org/drawingml/2006/table">
            <a:tbl>
              <a:tblPr/>
              <a:tblGrid>
                <a:gridCol w="3729122">
                  <a:extLst>
                    <a:ext uri="{9D8B030D-6E8A-4147-A177-3AD203B41FA5}">
                      <a16:colId xmlns:a16="http://schemas.microsoft.com/office/drawing/2014/main" val="501888831"/>
                    </a:ext>
                  </a:extLst>
                </a:gridCol>
                <a:gridCol w="1607112">
                  <a:extLst>
                    <a:ext uri="{9D8B030D-6E8A-4147-A177-3AD203B41FA5}">
                      <a16:colId xmlns:a16="http://schemas.microsoft.com/office/drawing/2014/main" val="3156806167"/>
                    </a:ext>
                  </a:extLst>
                </a:gridCol>
                <a:gridCol w="1607112">
                  <a:extLst>
                    <a:ext uri="{9D8B030D-6E8A-4147-A177-3AD203B41FA5}">
                      <a16:colId xmlns:a16="http://schemas.microsoft.com/office/drawing/2014/main" val="1555525787"/>
                    </a:ext>
                  </a:extLst>
                </a:gridCol>
                <a:gridCol w="1607112">
                  <a:extLst>
                    <a:ext uri="{9D8B030D-6E8A-4147-A177-3AD203B41FA5}">
                      <a16:colId xmlns:a16="http://schemas.microsoft.com/office/drawing/2014/main" val="2522979994"/>
                    </a:ext>
                  </a:extLst>
                </a:gridCol>
                <a:gridCol w="1607112">
                  <a:extLst>
                    <a:ext uri="{9D8B030D-6E8A-4147-A177-3AD203B41FA5}">
                      <a16:colId xmlns:a16="http://schemas.microsoft.com/office/drawing/2014/main" val="2446056886"/>
                    </a:ext>
                  </a:extLst>
                </a:gridCol>
                <a:gridCol w="1607112">
                  <a:extLst>
                    <a:ext uri="{9D8B030D-6E8A-4147-A177-3AD203B41FA5}">
                      <a16:colId xmlns:a16="http://schemas.microsoft.com/office/drawing/2014/main" val="2377713542"/>
                    </a:ext>
                  </a:extLst>
                </a:gridCol>
              </a:tblGrid>
              <a:tr h="132994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Free Cash Flows to Equity (FCFE) (“Direct Equity” method)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79695"/>
                  </a:ext>
                </a:extLst>
              </a:tr>
              <a:tr h="14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Years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12/31/23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12/31/24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12/31/25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12/31/26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12/31/27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4416"/>
                  </a:ext>
                </a:extLst>
              </a:tr>
              <a:tr h="2393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Operating Income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7,764.57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9,194.48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10,890.56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12,902.92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15,291.22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035359"/>
                  </a:ext>
                </a:extLst>
              </a:tr>
              <a:tr h="2393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- Taxes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(976.75)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(1,156.63)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(1,369.99)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(1,623.14)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(1,923.58)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064765"/>
                  </a:ext>
                </a:extLst>
              </a:tr>
              <a:tr h="2393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Earnings Available to Common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6,787.82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8,037.85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9,520.57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11,279.78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13,367.64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744440"/>
                  </a:ext>
                </a:extLst>
              </a:tr>
              <a:tr h="2393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+ Depreciation &amp; Amortization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757.52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951.28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1194.62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1500.20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1883.94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516239"/>
                  </a:ext>
                </a:extLst>
              </a:tr>
              <a:tr h="2393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- Capital Expenditures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(1,596.34)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(1,890.32)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(2,239.03)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(2,652.76)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(3,143.78)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311569"/>
                  </a:ext>
                </a:extLst>
              </a:tr>
              <a:tr h="2393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+/- Change in net working capital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1,461.45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(1,523.25)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(1,807.06)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(2,144.35)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(2,545.33)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320176"/>
                  </a:ext>
                </a:extLst>
              </a:tr>
              <a:tr h="2393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- Principal repayments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753.80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2.00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2.00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1,002.00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752.00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040959"/>
                  </a:ext>
                </a:extLst>
              </a:tr>
              <a:tr h="1329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+ New debt issued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 -  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 -  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 -  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 -  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 -  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504548"/>
                  </a:ext>
                </a:extLst>
              </a:tr>
              <a:tr h="2393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= FCFE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8,164.25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5,577.56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6,671.10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8,984.87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10,314.47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61173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BE7988-71CE-1F47-EA25-34144DB87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28166"/>
              </p:ext>
            </p:extLst>
          </p:nvPr>
        </p:nvGraphicFramePr>
        <p:xfrm>
          <a:off x="205715" y="4322616"/>
          <a:ext cx="11764682" cy="1842297"/>
        </p:xfrm>
        <a:graphic>
          <a:graphicData uri="http://schemas.openxmlformats.org/drawingml/2006/table">
            <a:tbl>
              <a:tblPr/>
              <a:tblGrid>
                <a:gridCol w="3729122">
                  <a:extLst>
                    <a:ext uri="{9D8B030D-6E8A-4147-A177-3AD203B41FA5}">
                      <a16:colId xmlns:a16="http://schemas.microsoft.com/office/drawing/2014/main" val="3873750694"/>
                    </a:ext>
                  </a:extLst>
                </a:gridCol>
                <a:gridCol w="1607112">
                  <a:extLst>
                    <a:ext uri="{9D8B030D-6E8A-4147-A177-3AD203B41FA5}">
                      <a16:colId xmlns:a16="http://schemas.microsoft.com/office/drawing/2014/main" val="3522873947"/>
                    </a:ext>
                  </a:extLst>
                </a:gridCol>
                <a:gridCol w="1607112">
                  <a:extLst>
                    <a:ext uri="{9D8B030D-6E8A-4147-A177-3AD203B41FA5}">
                      <a16:colId xmlns:a16="http://schemas.microsoft.com/office/drawing/2014/main" val="2918999334"/>
                    </a:ext>
                  </a:extLst>
                </a:gridCol>
                <a:gridCol w="1607112">
                  <a:extLst>
                    <a:ext uri="{9D8B030D-6E8A-4147-A177-3AD203B41FA5}">
                      <a16:colId xmlns:a16="http://schemas.microsoft.com/office/drawing/2014/main" val="4049679488"/>
                    </a:ext>
                  </a:extLst>
                </a:gridCol>
                <a:gridCol w="1607112">
                  <a:extLst>
                    <a:ext uri="{9D8B030D-6E8A-4147-A177-3AD203B41FA5}">
                      <a16:colId xmlns:a16="http://schemas.microsoft.com/office/drawing/2014/main" val="2160243104"/>
                    </a:ext>
                  </a:extLst>
                </a:gridCol>
                <a:gridCol w="1607112">
                  <a:extLst>
                    <a:ext uri="{9D8B030D-6E8A-4147-A177-3AD203B41FA5}">
                      <a16:colId xmlns:a16="http://schemas.microsoft.com/office/drawing/2014/main" val="463367399"/>
                    </a:ext>
                  </a:extLst>
                </a:gridCol>
              </a:tblGrid>
              <a:tr h="228502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Free Cash Flows to the Firm (FCFF) (“Invested Capital” method)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884188"/>
                  </a:ext>
                </a:extLst>
              </a:tr>
              <a:tr h="22850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EBIT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7,764.57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9,194.48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10,890.56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12,902.92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15,291.22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061424"/>
                  </a:ext>
                </a:extLst>
              </a:tr>
              <a:tr h="22850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+ Depreciation &amp; Amortization</a:t>
                      </a:r>
                    </a:p>
                  </a:txBody>
                  <a:tcPr marL="85725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757.52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951.28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1194.62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1500.20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1883.94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707122"/>
                  </a:ext>
                </a:extLst>
              </a:tr>
              <a:tr h="22850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EBITDA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8522.09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10145.77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12085.18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14403.11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17175.16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516589"/>
                  </a:ext>
                </a:extLst>
              </a:tr>
              <a:tr h="22850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- Cash Paid for Taxes</a:t>
                      </a:r>
                    </a:p>
                  </a:txBody>
                  <a:tcPr marL="85725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(976.75)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(1,156.63)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(1,369.99)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(1,623.14)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(1,923.58)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965093"/>
                  </a:ext>
                </a:extLst>
              </a:tr>
              <a:tr h="22850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- Capital Expenditures</a:t>
                      </a:r>
                    </a:p>
                  </a:txBody>
                  <a:tcPr marL="85725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(1,596.34)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(1,890.32)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(2,239.03)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(2,652.76)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(3,143.78)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212364"/>
                  </a:ext>
                </a:extLst>
              </a:tr>
              <a:tr h="22850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+/- Change in net working capital</a:t>
                      </a:r>
                    </a:p>
                  </a:txBody>
                  <a:tcPr marL="85725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1,461.45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(1,523.25)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(1,807.06)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(2,144.35)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(2,545.33)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130465"/>
                  </a:ext>
                </a:extLst>
              </a:tr>
              <a:tr h="242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=FCFF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7410.45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5575.56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6669.10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7982.87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9562.47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830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35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6C5798-1E46-A33C-A790-A1AEBD48A502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BB7C459-0A73-7C3D-E009-C0C5AF94BCDA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2BFB346F-CEC8-7015-E156-2B28FFEF2B44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2C61E88-84F6-18DD-13A1-8DC4583F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EERS AT NVIDIA">
            <a:extLst>
              <a:ext uri="{FF2B5EF4-FFF2-40B4-BE49-F238E27FC236}">
                <a16:creationId xmlns:a16="http://schemas.microsoft.com/office/drawing/2014/main" id="{C0A36EBE-05C5-AD14-63AD-BBCD239A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Force RTX 4070 Ti &amp; 4070 Graphics Cards | NVIDIA">
            <a:extLst>
              <a:ext uri="{FF2B5EF4-FFF2-40B4-BE49-F238E27FC236}">
                <a16:creationId xmlns:a16="http://schemas.microsoft.com/office/drawing/2014/main" id="{2CB45269-C321-4331-D951-3DF16BD2B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101B1-23D3-9D85-8282-292EB02A1D3D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Source: SEC, Refinitiv, Capital IQ, Annual Reports, Yahoo Finance, Market Watch.           </a:t>
            </a:r>
            <a:r>
              <a:rPr lang="en-US" sz="1400" i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Units: Millions or 1 EURO</a:t>
            </a:r>
            <a:r>
              <a:rPr lang="en-US" sz="1400" i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</a:t>
            </a:r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	</a:t>
            </a:r>
            <a:r>
              <a:rPr lang="en-US" sz="1400" b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        13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9A74CFEB-FA49-D3BF-BCDB-761787F46C20}"/>
              </a:ext>
            </a:extLst>
          </p:cNvPr>
          <p:cNvSpPr/>
          <p:nvPr/>
        </p:nvSpPr>
        <p:spPr>
          <a:xfrm>
            <a:off x="1" y="818147"/>
            <a:ext cx="4844716" cy="753979"/>
          </a:xfrm>
          <a:prstGeom prst="homePlat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76B900">
                  <a:lumMod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STANDALONE VALUATION: models</a:t>
            </a:r>
          </a:p>
          <a:p>
            <a:r>
              <a:rPr lang="en-US" sz="2400" b="1" i="1" dirty="0">
                <a:latin typeface="Biome" panose="020B0503030204020804" pitchFamily="34" charset="0"/>
                <a:cs typeface="Biome" panose="020B0503030204020804" pitchFamily="34" charset="0"/>
              </a:rPr>
              <a:t>Comparable Trading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5D4020-3BDD-195F-B014-FF45E8E7BCEB}"/>
              </a:ext>
            </a:extLst>
          </p:cNvPr>
          <p:cNvSpPr txBox="1"/>
          <p:nvPr/>
        </p:nvSpPr>
        <p:spPr>
          <a:xfrm>
            <a:off x="4588041" y="2759242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Weighted Prices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1C453-042C-2C37-C45F-8C430AB3A49B}"/>
              </a:ext>
            </a:extLst>
          </p:cNvPr>
          <p:cNvSpPr txBox="1"/>
          <p:nvPr/>
        </p:nvSpPr>
        <p:spPr>
          <a:xfrm>
            <a:off x="2229852" y="4082715"/>
            <a:ext cx="186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Earnings 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CDC8F-E1CA-76B1-A531-8DBDF60B52F4}"/>
              </a:ext>
            </a:extLst>
          </p:cNvPr>
          <p:cNvSpPr txBox="1"/>
          <p:nvPr/>
        </p:nvSpPr>
        <p:spPr>
          <a:xfrm>
            <a:off x="6897006" y="4731177"/>
            <a:ext cx="11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0E8F3-DD47-1DC0-541A-ED03DBF48995}"/>
              </a:ext>
            </a:extLst>
          </p:cNvPr>
          <p:cNvSpPr txBox="1"/>
          <p:nvPr/>
        </p:nvSpPr>
        <p:spPr>
          <a:xfrm>
            <a:off x="6160167" y="5380437"/>
            <a:ext cx="11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655F0C-2917-6FDC-0C21-BDAE0B92EAA1}"/>
              </a:ext>
            </a:extLst>
          </p:cNvPr>
          <p:cNvSpPr txBox="1"/>
          <p:nvPr/>
        </p:nvSpPr>
        <p:spPr>
          <a:xfrm>
            <a:off x="5217145" y="2080416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Market Prices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AF29092-1ED9-447D-3D81-9355578C9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147458"/>
              </p:ext>
            </p:extLst>
          </p:nvPr>
        </p:nvGraphicFramePr>
        <p:xfrm>
          <a:off x="658105" y="1925337"/>
          <a:ext cx="10875789" cy="41145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25310">
                  <a:extLst>
                    <a:ext uri="{9D8B030D-6E8A-4147-A177-3AD203B41FA5}">
                      <a16:colId xmlns:a16="http://schemas.microsoft.com/office/drawing/2014/main" val="186356017"/>
                    </a:ext>
                  </a:extLst>
                </a:gridCol>
                <a:gridCol w="1120594">
                  <a:extLst>
                    <a:ext uri="{9D8B030D-6E8A-4147-A177-3AD203B41FA5}">
                      <a16:colId xmlns:a16="http://schemas.microsoft.com/office/drawing/2014/main" val="1002331960"/>
                    </a:ext>
                  </a:extLst>
                </a:gridCol>
                <a:gridCol w="1288329">
                  <a:extLst>
                    <a:ext uri="{9D8B030D-6E8A-4147-A177-3AD203B41FA5}">
                      <a16:colId xmlns:a16="http://schemas.microsoft.com/office/drawing/2014/main" val="3610441156"/>
                    </a:ext>
                  </a:extLst>
                </a:gridCol>
                <a:gridCol w="1288329">
                  <a:extLst>
                    <a:ext uri="{9D8B030D-6E8A-4147-A177-3AD203B41FA5}">
                      <a16:colId xmlns:a16="http://schemas.microsoft.com/office/drawing/2014/main" val="2803704902"/>
                    </a:ext>
                  </a:extLst>
                </a:gridCol>
                <a:gridCol w="1288329">
                  <a:extLst>
                    <a:ext uri="{9D8B030D-6E8A-4147-A177-3AD203B41FA5}">
                      <a16:colId xmlns:a16="http://schemas.microsoft.com/office/drawing/2014/main" val="2333171769"/>
                    </a:ext>
                  </a:extLst>
                </a:gridCol>
                <a:gridCol w="1288329">
                  <a:extLst>
                    <a:ext uri="{9D8B030D-6E8A-4147-A177-3AD203B41FA5}">
                      <a16:colId xmlns:a16="http://schemas.microsoft.com/office/drawing/2014/main" val="121771657"/>
                    </a:ext>
                  </a:extLst>
                </a:gridCol>
                <a:gridCol w="1376569">
                  <a:extLst>
                    <a:ext uri="{9D8B030D-6E8A-4147-A177-3AD203B41FA5}">
                      <a16:colId xmlns:a16="http://schemas.microsoft.com/office/drawing/2014/main" val="1828994286"/>
                    </a:ext>
                  </a:extLst>
                </a:gridCol>
              </a:tblGrid>
              <a:tr h="29389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Logic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Upper Bound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Upper Bound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Maximum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Upper Bound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Upper Bound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Upper Bound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108820"/>
                  </a:ext>
                </a:extLst>
              </a:tr>
              <a:tr h="29389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Metrics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Price/EPS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EV/Revenue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EV/EBIT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EV/EBITDA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Price/Book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Price/Revenue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357432"/>
                  </a:ext>
                </a:extLst>
              </a:tr>
              <a:tr h="29389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Selected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38.71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10.048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27.57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28.615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20.57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11.20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116242"/>
                  </a:ext>
                </a:extLst>
              </a:tr>
              <a:tr h="29389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Implied TEV Range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212,596.72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179,196.51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202,660.93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893550"/>
                  </a:ext>
                </a:extLst>
              </a:tr>
              <a:tr h="29389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Less Net Debt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-3,007.9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-3,007.9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-3,007.9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525642"/>
                  </a:ext>
                </a:extLst>
              </a:tr>
              <a:tr h="29389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Equity Value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209,588.82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176,188.61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199,653.03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2812821"/>
                  </a:ext>
                </a:extLst>
              </a:tr>
              <a:tr h="29389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Implied Per Share Price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547.05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527.00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443.02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502.02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300.07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596.23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438042"/>
                  </a:ext>
                </a:extLst>
              </a:tr>
              <a:tr h="29389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Weighting (Base Case)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20</a:t>
                      </a:r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13%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13%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13%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367291"/>
                  </a:ext>
                </a:extLst>
              </a:tr>
              <a:tr h="29389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Weighting (Worst Case)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30</a:t>
                      </a:r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515918"/>
                  </a:ext>
                </a:extLst>
              </a:tr>
              <a:tr h="29389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Weighting (Best Case)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582779"/>
                  </a:ext>
                </a:extLst>
              </a:tr>
              <a:tr h="29389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161974"/>
                  </a:ext>
                </a:extLst>
              </a:tr>
              <a:tr h="2938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Final Implied Share Price (Base)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488.19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891437"/>
                  </a:ext>
                </a:extLst>
              </a:tr>
              <a:tr h="2938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Final Implied Share Price (Worst)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460.96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989308"/>
                  </a:ext>
                </a:extLst>
              </a:tr>
              <a:tr h="2938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Final Implied Share Price (Best)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516.18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822392"/>
                  </a:ext>
                </a:extLst>
              </a:tr>
            </a:tbl>
          </a:graphicData>
        </a:graphic>
      </p:graphicFrame>
      <p:pic>
        <p:nvPicPr>
          <p:cNvPr id="1026" name="Picture 2" descr="Applied Materials, Inc. | $AMAT Stock | Shares Spike Up On Positive ...">
            <a:extLst>
              <a:ext uri="{FF2B5EF4-FFF2-40B4-BE49-F238E27FC236}">
                <a16:creationId xmlns:a16="http://schemas.microsoft.com/office/drawing/2014/main" id="{2EB57A6E-41BF-8A79-B2C8-7972F7812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247" y="948317"/>
            <a:ext cx="2195877" cy="62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Lam Research Corp.(Nasdaq:LRCX): Lam Research (LRCX) shares surge after ...">
            <a:extLst>
              <a:ext uri="{FF2B5EF4-FFF2-40B4-BE49-F238E27FC236}">
                <a16:creationId xmlns:a16="http://schemas.microsoft.com/office/drawing/2014/main" id="{29183539-8326-E02F-5FD5-46942AEB7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123" y="996575"/>
            <a:ext cx="1837823" cy="62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nfineon_360百科">
            <a:extLst>
              <a:ext uri="{FF2B5EF4-FFF2-40B4-BE49-F238E27FC236}">
                <a16:creationId xmlns:a16="http://schemas.microsoft.com/office/drawing/2014/main" id="{6F653364-127F-56CF-3D13-04626AA3F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497" y="853052"/>
            <a:ext cx="913806" cy="91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57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6C5798-1E46-A33C-A790-A1AEBD48A502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BB7C459-0A73-7C3D-E009-C0C5AF94BCDA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2BFB346F-CEC8-7015-E156-2B28FFEF2B44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2C61E88-84F6-18DD-13A1-8DC4583F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EERS AT NVIDIA">
            <a:extLst>
              <a:ext uri="{FF2B5EF4-FFF2-40B4-BE49-F238E27FC236}">
                <a16:creationId xmlns:a16="http://schemas.microsoft.com/office/drawing/2014/main" id="{C0A36EBE-05C5-AD14-63AD-BBCD239A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Force RTX 4070 Ti &amp; 4070 Graphics Cards | NVIDIA">
            <a:extLst>
              <a:ext uri="{FF2B5EF4-FFF2-40B4-BE49-F238E27FC236}">
                <a16:creationId xmlns:a16="http://schemas.microsoft.com/office/drawing/2014/main" id="{2CB45269-C321-4331-D951-3DF16BD2B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101B1-23D3-9D85-8282-292EB02A1D3D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Source: SEC, Refinitiv, Capital IQ, Annual Reports, Yahoo Finance, Market Watch.              			</a:t>
            </a:r>
            <a:r>
              <a:rPr lang="en-US" sz="1400" b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           14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9A74CFEB-FA49-D3BF-BCDB-761787F46C20}"/>
              </a:ext>
            </a:extLst>
          </p:cNvPr>
          <p:cNvSpPr/>
          <p:nvPr/>
        </p:nvSpPr>
        <p:spPr>
          <a:xfrm>
            <a:off x="0" y="818147"/>
            <a:ext cx="4588041" cy="753979"/>
          </a:xfrm>
          <a:prstGeom prst="homePlat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76B900">
                  <a:lumMod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SYNERGIES VALUATION</a:t>
            </a:r>
          </a:p>
          <a:p>
            <a:r>
              <a:rPr lang="en-US" sz="2400" b="1" i="1" dirty="0">
                <a:latin typeface="Biome" panose="020B0503030204020804" pitchFamily="34" charset="0"/>
                <a:cs typeface="Biome" panose="020B0503030204020804" pitchFamily="34" charset="0"/>
              </a:rPr>
              <a:t>Assumptions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8B2EFB6-5A2D-2B7D-4DD8-F19E86E81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836742"/>
              </p:ext>
            </p:extLst>
          </p:nvPr>
        </p:nvGraphicFramePr>
        <p:xfrm>
          <a:off x="229242" y="4411226"/>
          <a:ext cx="8692369" cy="154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49074">
                  <a:extLst>
                    <a:ext uri="{9D8B030D-6E8A-4147-A177-3AD203B41FA5}">
                      <a16:colId xmlns:a16="http://schemas.microsoft.com/office/drawing/2014/main" val="3451863019"/>
                    </a:ext>
                  </a:extLst>
                </a:gridCol>
                <a:gridCol w="1202622">
                  <a:extLst>
                    <a:ext uri="{9D8B030D-6E8A-4147-A177-3AD203B41FA5}">
                      <a16:colId xmlns:a16="http://schemas.microsoft.com/office/drawing/2014/main" val="3376041572"/>
                    </a:ext>
                  </a:extLst>
                </a:gridCol>
                <a:gridCol w="1735429">
                  <a:extLst>
                    <a:ext uri="{9D8B030D-6E8A-4147-A177-3AD203B41FA5}">
                      <a16:colId xmlns:a16="http://schemas.microsoft.com/office/drawing/2014/main" val="524285847"/>
                    </a:ext>
                  </a:extLst>
                </a:gridCol>
                <a:gridCol w="1202622">
                  <a:extLst>
                    <a:ext uri="{9D8B030D-6E8A-4147-A177-3AD203B41FA5}">
                      <a16:colId xmlns:a16="http://schemas.microsoft.com/office/drawing/2014/main" val="1744440966"/>
                    </a:ext>
                  </a:extLst>
                </a:gridCol>
                <a:gridCol w="1202622">
                  <a:extLst>
                    <a:ext uri="{9D8B030D-6E8A-4147-A177-3AD203B41FA5}">
                      <a16:colId xmlns:a16="http://schemas.microsoft.com/office/drawing/2014/main" val="3590354097"/>
                    </a:ext>
                  </a:extLst>
                </a:gridCol>
              </a:tblGrid>
              <a:tr h="6052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Metrics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Values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Interval for Sensitivity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Best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Worst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184865"/>
                  </a:ext>
                </a:extLst>
              </a:tr>
              <a:tr h="6052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R&amp;D Expense Reduction Percentages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1.25%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523979"/>
                  </a:ext>
                </a:extLst>
              </a:tr>
              <a:tr h="33627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Order Costs Reduction Percentages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1.25%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642108"/>
                  </a:ext>
                </a:extLst>
              </a:tr>
            </a:tbl>
          </a:graphicData>
        </a:graphic>
      </p:graphicFrame>
      <p:pic>
        <p:nvPicPr>
          <p:cNvPr id="16" name="Graphic 15" descr="Microscope with solid fill">
            <a:extLst>
              <a:ext uri="{FF2B5EF4-FFF2-40B4-BE49-F238E27FC236}">
                <a16:creationId xmlns:a16="http://schemas.microsoft.com/office/drawing/2014/main" id="{62328DC2-9E18-CD4B-3109-E57AA92168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15336" y="2762459"/>
            <a:ext cx="1139547" cy="1139547"/>
          </a:xfrm>
          <a:prstGeom prst="rect">
            <a:avLst/>
          </a:prstGeom>
        </p:spPr>
      </p:pic>
      <p:pic>
        <p:nvPicPr>
          <p:cNvPr id="22" name="Graphic 21" descr="Processor with solid fill">
            <a:extLst>
              <a:ext uri="{FF2B5EF4-FFF2-40B4-BE49-F238E27FC236}">
                <a16:creationId xmlns:a16="http://schemas.microsoft.com/office/drawing/2014/main" id="{BEE36FE7-5B8F-871A-7561-C14E79575E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54648" y="2772096"/>
            <a:ext cx="1139547" cy="1139547"/>
          </a:xfrm>
          <a:prstGeom prst="rect">
            <a:avLst/>
          </a:prstGeom>
        </p:spPr>
      </p:pic>
      <p:pic>
        <p:nvPicPr>
          <p:cNvPr id="24" name="Graphic 23" descr="Robot with solid fill">
            <a:extLst>
              <a:ext uri="{FF2B5EF4-FFF2-40B4-BE49-F238E27FC236}">
                <a16:creationId xmlns:a16="http://schemas.microsoft.com/office/drawing/2014/main" id="{80BD8782-DF00-6979-2D0F-46BFD05450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5009" y="2772096"/>
            <a:ext cx="1139547" cy="1139547"/>
          </a:xfrm>
          <a:prstGeom prst="rect">
            <a:avLst/>
          </a:prstGeom>
        </p:spPr>
      </p:pic>
      <p:pic>
        <p:nvPicPr>
          <p:cNvPr id="26" name="Graphic 25" descr="Robot Hand with solid fill">
            <a:extLst>
              <a:ext uri="{FF2B5EF4-FFF2-40B4-BE49-F238E27FC236}">
                <a16:creationId xmlns:a16="http://schemas.microsoft.com/office/drawing/2014/main" id="{34950B55-CBA3-BB81-1FDD-37336BA536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40803" y="2772096"/>
            <a:ext cx="1139547" cy="113954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8989EE5-9A5D-97FC-535C-71BEF38B1FE9}"/>
              </a:ext>
            </a:extLst>
          </p:cNvPr>
          <p:cNvSpPr/>
          <p:nvPr/>
        </p:nvSpPr>
        <p:spPr>
          <a:xfrm>
            <a:off x="112294" y="1780674"/>
            <a:ext cx="3053987" cy="3497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R&amp;D Expense Reduction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89716DE-9E18-CFCA-3291-50CBEC54F38F}"/>
              </a:ext>
            </a:extLst>
          </p:cNvPr>
          <p:cNvSpPr/>
          <p:nvPr/>
        </p:nvSpPr>
        <p:spPr>
          <a:xfrm>
            <a:off x="2906976" y="3016155"/>
            <a:ext cx="1020490" cy="275769"/>
          </a:xfrm>
          <a:prstGeom prst="rightArrow">
            <a:avLst/>
          </a:prstGeom>
          <a:solidFill>
            <a:srgbClr val="76B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06AD7363-F58D-05CC-C039-E5BBA2A678A0}"/>
              </a:ext>
            </a:extLst>
          </p:cNvPr>
          <p:cNvSpPr/>
          <p:nvPr/>
        </p:nvSpPr>
        <p:spPr>
          <a:xfrm rot="10800000">
            <a:off x="2891456" y="3413070"/>
            <a:ext cx="1020490" cy="275769"/>
          </a:xfrm>
          <a:prstGeom prst="rightArrow">
            <a:avLst/>
          </a:prstGeom>
          <a:solidFill>
            <a:srgbClr val="0F22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2C9FF0-97B9-37D6-E559-2A81F47F1FDA}"/>
              </a:ext>
            </a:extLst>
          </p:cNvPr>
          <p:cNvSpPr/>
          <p:nvPr/>
        </p:nvSpPr>
        <p:spPr>
          <a:xfrm>
            <a:off x="9043639" y="928237"/>
            <a:ext cx="3053987" cy="3497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Order Cost Reduction</a:t>
            </a:r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id="{968BDFF6-A175-A6BC-7AA6-C91C9451E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728" y="1698350"/>
            <a:ext cx="1283596" cy="36151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170" name="Picture 2" descr="TSMC - Wikipedia">
            <a:extLst>
              <a:ext uri="{FF2B5EF4-FFF2-40B4-BE49-F238E27FC236}">
                <a16:creationId xmlns:a16="http://schemas.microsoft.com/office/drawing/2014/main" id="{F083206E-3F1C-E4DB-E6CD-0A4B4D174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728" y="3323299"/>
            <a:ext cx="1317802" cy="103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AREERS AT NVIDIA">
            <a:extLst>
              <a:ext uri="{FF2B5EF4-FFF2-40B4-BE49-F238E27FC236}">
                <a16:creationId xmlns:a16="http://schemas.microsoft.com/office/drawing/2014/main" id="{DF3ACA33-FA27-A863-88A9-ECD42202E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9958142" y="5519640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hevron 33">
            <a:extLst>
              <a:ext uri="{FF2B5EF4-FFF2-40B4-BE49-F238E27FC236}">
                <a16:creationId xmlns:a16="http://schemas.microsoft.com/office/drawing/2014/main" id="{D55531EF-9FBD-F229-8E67-5DE094912BDA}"/>
              </a:ext>
            </a:extLst>
          </p:cNvPr>
          <p:cNvSpPr/>
          <p:nvPr/>
        </p:nvSpPr>
        <p:spPr>
          <a:xfrm rot="5400000">
            <a:off x="10493646" y="2433641"/>
            <a:ext cx="487410" cy="45197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281B9AA2-9C4E-5FF3-DBB6-AEF9E93A3B81}"/>
              </a:ext>
            </a:extLst>
          </p:cNvPr>
          <p:cNvSpPr/>
          <p:nvPr/>
        </p:nvSpPr>
        <p:spPr>
          <a:xfrm rot="5400000">
            <a:off x="10493190" y="4726869"/>
            <a:ext cx="487410" cy="451977"/>
          </a:xfrm>
          <a:prstGeom prst="chevron">
            <a:avLst/>
          </a:prstGeom>
          <a:solidFill>
            <a:srgbClr val="E600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Moon 43">
            <a:extLst>
              <a:ext uri="{FF2B5EF4-FFF2-40B4-BE49-F238E27FC236}">
                <a16:creationId xmlns:a16="http://schemas.microsoft.com/office/drawing/2014/main" id="{FB2CEFA0-D8E5-698B-4808-68823357B72B}"/>
              </a:ext>
            </a:extLst>
          </p:cNvPr>
          <p:cNvSpPr/>
          <p:nvPr/>
        </p:nvSpPr>
        <p:spPr>
          <a:xfrm>
            <a:off x="9001308" y="1990026"/>
            <a:ext cx="769822" cy="3805151"/>
          </a:xfrm>
          <a:prstGeom prst="moon">
            <a:avLst/>
          </a:prstGeom>
          <a:gradFill flip="none" rotWithShape="1">
            <a:gsLst>
              <a:gs pos="0">
                <a:srgbClr val="0F228C"/>
              </a:gs>
              <a:gs pos="100000">
                <a:srgbClr val="76B9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hevron 44">
            <a:extLst>
              <a:ext uri="{FF2B5EF4-FFF2-40B4-BE49-F238E27FC236}">
                <a16:creationId xmlns:a16="http://schemas.microsoft.com/office/drawing/2014/main" id="{4C5B1998-2AA0-32FB-E147-2122A9C6A8E9}"/>
              </a:ext>
            </a:extLst>
          </p:cNvPr>
          <p:cNvSpPr/>
          <p:nvPr/>
        </p:nvSpPr>
        <p:spPr>
          <a:xfrm rot="3058518">
            <a:off x="9289608" y="5270402"/>
            <a:ext cx="626034" cy="660730"/>
          </a:xfrm>
          <a:prstGeom prst="chevron">
            <a:avLst/>
          </a:prstGeom>
          <a:gradFill>
            <a:gsLst>
              <a:gs pos="0">
                <a:srgbClr val="76B900"/>
              </a:gs>
              <a:gs pos="100000">
                <a:srgbClr val="76B900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61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6C5798-1E46-A33C-A790-A1AEBD48A502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BB7C459-0A73-7C3D-E009-C0C5AF94BCDA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2BFB346F-CEC8-7015-E156-2B28FFEF2B44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2C61E88-84F6-18DD-13A1-8DC4583F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EERS AT NVIDIA">
            <a:extLst>
              <a:ext uri="{FF2B5EF4-FFF2-40B4-BE49-F238E27FC236}">
                <a16:creationId xmlns:a16="http://schemas.microsoft.com/office/drawing/2014/main" id="{C0A36EBE-05C5-AD14-63AD-BBCD239A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Force RTX 4070 Ti &amp; 4070 Graphics Cards | NVIDIA">
            <a:extLst>
              <a:ext uri="{FF2B5EF4-FFF2-40B4-BE49-F238E27FC236}">
                <a16:creationId xmlns:a16="http://schemas.microsoft.com/office/drawing/2014/main" id="{2CB45269-C321-4331-D951-3DF16BD2B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101B1-23D3-9D85-8282-292EB02A1D3D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Source: SEC, Refinitiv, Capital IQ, Annual Reports, Yahoo Finance, Market Watch.      </a:t>
            </a:r>
            <a:r>
              <a:rPr lang="en-US" sz="1400" i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Units: Millions EURO </a:t>
            </a:r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           15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9A74CFEB-FA49-D3BF-BCDB-761787F46C20}"/>
              </a:ext>
            </a:extLst>
          </p:cNvPr>
          <p:cNvSpPr/>
          <p:nvPr/>
        </p:nvSpPr>
        <p:spPr>
          <a:xfrm>
            <a:off x="0" y="818147"/>
            <a:ext cx="4090737" cy="753979"/>
          </a:xfrm>
          <a:prstGeom prst="homePlat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76B900">
                  <a:lumMod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latin typeface="Biome" panose="020B0503030204020804" pitchFamily="34" charset="0"/>
                <a:cs typeface="Biome" panose="020B0503030204020804" pitchFamily="34" charset="0"/>
              </a:rPr>
              <a:t>SYNERGIES</a:t>
            </a: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 VALUATION</a:t>
            </a:r>
          </a:p>
          <a:p>
            <a:r>
              <a:rPr lang="en-US" sz="2400" b="1" i="1" dirty="0">
                <a:latin typeface="Biome" panose="020B0503030204020804" pitchFamily="34" charset="0"/>
                <a:cs typeface="Biome" panose="020B0503030204020804" pitchFamily="34" charset="0"/>
              </a:rPr>
              <a:t>Conclusion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698F13-C1BB-5A97-F0AC-924A8384F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78482"/>
              </p:ext>
            </p:extLst>
          </p:nvPr>
        </p:nvGraphicFramePr>
        <p:xfrm>
          <a:off x="251013" y="1870335"/>
          <a:ext cx="3951584" cy="4169518"/>
        </p:xfrm>
        <a:graphic>
          <a:graphicData uri="http://schemas.openxmlformats.org/drawingml/2006/table">
            <a:tbl>
              <a:tblPr/>
              <a:tblGrid>
                <a:gridCol w="1838602">
                  <a:extLst>
                    <a:ext uri="{9D8B030D-6E8A-4147-A177-3AD203B41FA5}">
                      <a16:colId xmlns:a16="http://schemas.microsoft.com/office/drawing/2014/main" val="2688760653"/>
                    </a:ext>
                  </a:extLst>
                </a:gridCol>
                <a:gridCol w="1056491">
                  <a:extLst>
                    <a:ext uri="{9D8B030D-6E8A-4147-A177-3AD203B41FA5}">
                      <a16:colId xmlns:a16="http://schemas.microsoft.com/office/drawing/2014/main" val="3560845130"/>
                    </a:ext>
                  </a:extLst>
                </a:gridCol>
                <a:gridCol w="1056491">
                  <a:extLst>
                    <a:ext uri="{9D8B030D-6E8A-4147-A177-3AD203B41FA5}">
                      <a16:colId xmlns:a16="http://schemas.microsoft.com/office/drawing/2014/main" val="3826482683"/>
                    </a:ext>
                  </a:extLst>
                </a:gridCol>
              </a:tblGrid>
              <a:tr h="25423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FCFE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FCFF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708447"/>
                  </a:ext>
                </a:extLst>
              </a:tr>
              <a:tr h="4576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XNPV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265,992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242,699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7595"/>
                  </a:ext>
                </a:extLst>
              </a:tr>
              <a:tr h="4576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Plus Cash on Balance Sheet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    7,268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    7,268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904137"/>
                  </a:ext>
                </a:extLst>
              </a:tr>
              <a:tr h="4576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Enterprise Value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249,968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737420"/>
                  </a:ext>
                </a:extLst>
              </a:tr>
              <a:tr h="4576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Less Debt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    4,260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618066"/>
                  </a:ext>
                </a:extLst>
              </a:tr>
              <a:tr h="4576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Equity Value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273,260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245,707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470411"/>
                  </a:ext>
                </a:extLst>
              </a:tr>
              <a:tr h="25423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Shares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398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398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79414"/>
                  </a:ext>
                </a:extLst>
              </a:tr>
              <a:tr h="4576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Value Per Share (Base Case)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686.58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617.35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41385"/>
                  </a:ext>
                </a:extLst>
              </a:tr>
              <a:tr h="4576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Value Per Share (Worst Case)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570.62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510.56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32541"/>
                  </a:ext>
                </a:extLst>
              </a:tr>
              <a:tr h="4576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Value Per Share (Best Case)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756.21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681.11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434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64DF036-101A-DD73-CF0A-A8155E9CB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520832"/>
              </p:ext>
            </p:extLst>
          </p:nvPr>
        </p:nvGraphicFramePr>
        <p:xfrm>
          <a:off x="4665619" y="692189"/>
          <a:ext cx="7387227" cy="5732355"/>
        </p:xfrm>
        <a:graphic>
          <a:graphicData uri="http://schemas.openxmlformats.org/drawingml/2006/table">
            <a:tbl>
              <a:tblPr/>
              <a:tblGrid>
                <a:gridCol w="715717">
                  <a:extLst>
                    <a:ext uri="{9D8B030D-6E8A-4147-A177-3AD203B41FA5}">
                      <a16:colId xmlns:a16="http://schemas.microsoft.com/office/drawing/2014/main" val="3548800640"/>
                    </a:ext>
                  </a:extLst>
                </a:gridCol>
                <a:gridCol w="667151">
                  <a:extLst>
                    <a:ext uri="{9D8B030D-6E8A-4147-A177-3AD203B41FA5}">
                      <a16:colId xmlns:a16="http://schemas.microsoft.com/office/drawing/2014/main" val="3713926659"/>
                    </a:ext>
                  </a:extLst>
                </a:gridCol>
                <a:gridCol w="667151">
                  <a:extLst>
                    <a:ext uri="{9D8B030D-6E8A-4147-A177-3AD203B41FA5}">
                      <a16:colId xmlns:a16="http://schemas.microsoft.com/office/drawing/2014/main" val="1818505160"/>
                    </a:ext>
                  </a:extLst>
                </a:gridCol>
                <a:gridCol w="667151">
                  <a:extLst>
                    <a:ext uri="{9D8B030D-6E8A-4147-A177-3AD203B41FA5}">
                      <a16:colId xmlns:a16="http://schemas.microsoft.com/office/drawing/2014/main" val="1148318489"/>
                    </a:ext>
                  </a:extLst>
                </a:gridCol>
                <a:gridCol w="667151">
                  <a:extLst>
                    <a:ext uri="{9D8B030D-6E8A-4147-A177-3AD203B41FA5}">
                      <a16:colId xmlns:a16="http://schemas.microsoft.com/office/drawing/2014/main" val="3692863068"/>
                    </a:ext>
                  </a:extLst>
                </a:gridCol>
                <a:gridCol w="667151">
                  <a:extLst>
                    <a:ext uri="{9D8B030D-6E8A-4147-A177-3AD203B41FA5}">
                      <a16:colId xmlns:a16="http://schemas.microsoft.com/office/drawing/2014/main" val="1673607170"/>
                    </a:ext>
                  </a:extLst>
                </a:gridCol>
                <a:gridCol w="667151">
                  <a:extLst>
                    <a:ext uri="{9D8B030D-6E8A-4147-A177-3AD203B41FA5}">
                      <a16:colId xmlns:a16="http://schemas.microsoft.com/office/drawing/2014/main" val="1236033628"/>
                    </a:ext>
                  </a:extLst>
                </a:gridCol>
                <a:gridCol w="667151">
                  <a:extLst>
                    <a:ext uri="{9D8B030D-6E8A-4147-A177-3AD203B41FA5}">
                      <a16:colId xmlns:a16="http://schemas.microsoft.com/office/drawing/2014/main" val="151879998"/>
                    </a:ext>
                  </a:extLst>
                </a:gridCol>
                <a:gridCol w="667151">
                  <a:extLst>
                    <a:ext uri="{9D8B030D-6E8A-4147-A177-3AD203B41FA5}">
                      <a16:colId xmlns:a16="http://schemas.microsoft.com/office/drawing/2014/main" val="4053991334"/>
                    </a:ext>
                  </a:extLst>
                </a:gridCol>
                <a:gridCol w="667151">
                  <a:extLst>
                    <a:ext uri="{9D8B030D-6E8A-4147-A177-3AD203B41FA5}">
                      <a16:colId xmlns:a16="http://schemas.microsoft.com/office/drawing/2014/main" val="1667987956"/>
                    </a:ext>
                  </a:extLst>
                </a:gridCol>
                <a:gridCol w="667151">
                  <a:extLst>
                    <a:ext uri="{9D8B030D-6E8A-4147-A177-3AD203B41FA5}">
                      <a16:colId xmlns:a16="http://schemas.microsoft.com/office/drawing/2014/main" val="828593817"/>
                    </a:ext>
                  </a:extLst>
                </a:gridCol>
              </a:tblGrid>
              <a:tr h="121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Cost of Equity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835791"/>
                  </a:ext>
                </a:extLst>
              </a:tr>
              <a:tr h="121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FCFE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686.58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11.44%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11.07%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10.71%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10.34%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9.97%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9.60%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9.23%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8.86%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8.49%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184039"/>
                  </a:ext>
                </a:extLst>
              </a:tr>
              <a:tr h="121965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Terminal Growth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5.07%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549.09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552.65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560.40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568.18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575.51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582.39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588.86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594.97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600.73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30412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5.29%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585.86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586.44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594.34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602.62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610.46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617.81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624.73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631.25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637.42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996974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5.51%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605.04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605.64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613.83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622.42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630.54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638.17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645.34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652.11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658.50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673342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5.73%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629.65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630.27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638.84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647.83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656.32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664.29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671.80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678.87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685.56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890148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658.54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659.20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668.21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677.65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686.58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694.97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702.86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710.30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717.33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86833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6.17%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693.19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693.88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703.42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713.42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722.87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731.75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740.10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747.98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755.41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839210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6.39%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735.47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736.20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746.38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757.06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767.15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776.63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785.55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793.96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801.90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626342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6.61%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788.20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788.99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799.98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811.50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822.39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832.61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842.23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851.31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859.88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58672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6.83%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855.79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856.66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868.67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881.27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893.18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904.37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914.89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924.81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934.19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602502"/>
                  </a:ext>
                </a:extLst>
              </a:tr>
              <a:tr h="121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28554"/>
                  </a:ext>
                </a:extLst>
              </a:tr>
              <a:tr h="121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R&amp;D Expense Reduction Percentages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296613"/>
                  </a:ext>
                </a:extLst>
              </a:tr>
              <a:tr h="121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FCFE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686.58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0.00%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1.25%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2.50%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3.75%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5.00%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7.50%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8.75%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10.00%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619285"/>
                  </a:ext>
                </a:extLst>
              </a:tr>
              <a:tr h="121965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Order Costs Reduction Percentages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0.00%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591.64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600.01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608.37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616.74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625.11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633.48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641.85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650.21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658.58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471647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1.25%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598.64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615.37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623.74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632.11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640.48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648.85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657.21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665.58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673.95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364365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2.50%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614.01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630.74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639.11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647.48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655.85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664.21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672.58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680.95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689.32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91400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3.75%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629.37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646.11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654.48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662.85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671.21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679.58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687.95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696.32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704.69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18122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5.00%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644.74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661.48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669.85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678.21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686.58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694.95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703.32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711.69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720.05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973671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660.11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676.85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685.21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693.58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701.95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710.32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718.69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727.05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735.42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524103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7.50%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675.48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692.21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700.58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708.95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717.32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725.69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734.06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742.42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750.79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796504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8.75%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690.85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707.58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715.95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724.32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732.69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741.06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749.42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757.79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766.16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741486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10.00%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706.22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722.95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731.32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739.69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748.06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756.42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764.79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773.16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781.53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635626"/>
                  </a:ext>
                </a:extLst>
              </a:tr>
              <a:tr h="121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07459"/>
                  </a:ext>
                </a:extLst>
              </a:tr>
              <a:tr h="121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Cost of Capital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25685"/>
                  </a:ext>
                </a:extLst>
              </a:tr>
              <a:tr h="121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FCFF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617.35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11.30%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10.93%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10.56%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10.19%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9.82%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9.45%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9.08%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8.71%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8.35%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104908"/>
                  </a:ext>
                </a:extLst>
              </a:tr>
              <a:tr h="121965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Terminal Growth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5.07%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493.40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499.29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505.27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511.36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517.55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523.84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530.23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536.73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543.34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05409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5.29%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523.22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529.51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535.90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542.40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549.01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555.72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562.55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569.50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576.56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624363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5.51%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540.34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546.86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553.48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560.22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567.07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574.03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581.11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588.30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595.62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20458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5.73%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562.28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569.09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576.02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583.06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590.21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597.49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604.89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612.41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620.06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622231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5.95%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588.01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595.17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602.44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609.84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617.35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625.00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632.77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640.67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648.71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426254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6.17%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618.81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626.38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634.07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641.89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649.84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657.93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666.15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674.51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683.01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841452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6.39%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656.32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664.39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672.59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680.93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689.41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698.04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706.80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715.72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724.78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396674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6.61%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702.99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711.69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720.53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729.51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738.65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747.94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757.39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766.99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776.76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654568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6.83%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762.63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772.13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781.78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791.59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801.57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811.71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822.02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832.51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843.18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152759"/>
                  </a:ext>
                </a:extLst>
              </a:tr>
              <a:tr h="121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504604"/>
                  </a:ext>
                </a:extLst>
              </a:tr>
              <a:tr h="121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R&amp;D Expense Reduction Percentages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337424"/>
                  </a:ext>
                </a:extLst>
              </a:tr>
              <a:tr h="121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FCFF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617.35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0.00%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1.25%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2.50%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3.75%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5.00%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7.50%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8.75%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10.00%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63047"/>
                  </a:ext>
                </a:extLst>
              </a:tr>
              <a:tr h="121965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Order Costs Reduction Percentages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0.00%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523.10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531.41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539.71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548.02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556.33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564.63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572.94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581.25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589.55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122044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1.25%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530.05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546.66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554.97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563.28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571.58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579.89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588.20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596.50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604.81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961627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2.50%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545.31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561.92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570.23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578.53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586.84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595.15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603.45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611.76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620.07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769837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3.75%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560.56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577.18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585.48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593.79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602.10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610.40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618.71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627.02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635.32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677886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5.00%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575.82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592.43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600.74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609.05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617.35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625.66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633.97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642.27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650.58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329240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6.25%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591.08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607.69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616.00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624.31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632.61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640.92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649.22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657.53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665.84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39104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7.50%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606.34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622.95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631.26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639.56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647.87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656.18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664.48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672.79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681.10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73052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8.75%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621.59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638.21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646.51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654.82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663.13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671.43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679.74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688.05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696.35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130648"/>
                  </a:ext>
                </a:extLst>
              </a:tr>
              <a:tr h="121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10.00%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636.85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653.46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661.77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670.08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678.38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686.69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695.00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703.30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61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711.61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881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441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6C5798-1E46-A33C-A790-A1AEBD48A502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BB7C459-0A73-7C3D-E009-C0C5AF94BCDA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2BFB346F-CEC8-7015-E156-2B28FFEF2B44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2C61E88-84F6-18DD-13A1-8DC4583F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EERS AT NVIDIA">
            <a:extLst>
              <a:ext uri="{FF2B5EF4-FFF2-40B4-BE49-F238E27FC236}">
                <a16:creationId xmlns:a16="http://schemas.microsoft.com/office/drawing/2014/main" id="{C0A36EBE-05C5-AD14-63AD-BBCD239A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Force RTX 4070 Ti &amp; 4070 Graphics Cards | NVIDIA">
            <a:extLst>
              <a:ext uri="{FF2B5EF4-FFF2-40B4-BE49-F238E27FC236}">
                <a16:creationId xmlns:a16="http://schemas.microsoft.com/office/drawing/2014/main" id="{2CB45269-C321-4331-D951-3DF16BD2B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101B1-23D3-9D85-8282-292EB02A1D3D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Source: SEC, Refinitiv, Capital IQ, Annual Reports, Yahoo Finance, Market Watch.              </a:t>
            </a:r>
            <a:r>
              <a:rPr lang="en-US" sz="1400" i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Units: Millions EURO      </a:t>
            </a:r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          16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9A74CFEB-FA49-D3BF-BCDB-761787F46C20}"/>
              </a:ext>
            </a:extLst>
          </p:cNvPr>
          <p:cNvSpPr/>
          <p:nvPr/>
        </p:nvSpPr>
        <p:spPr>
          <a:xfrm>
            <a:off x="0" y="818147"/>
            <a:ext cx="4090737" cy="753979"/>
          </a:xfrm>
          <a:prstGeom prst="homePlat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76B900">
                  <a:lumMod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latin typeface="Biome" panose="020B0503030204020804" pitchFamily="34" charset="0"/>
                <a:cs typeface="Biome" panose="020B0503030204020804" pitchFamily="34" charset="0"/>
              </a:rPr>
              <a:t>SYNERGIES</a:t>
            </a: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 VALUATION</a:t>
            </a:r>
          </a:p>
          <a:p>
            <a:r>
              <a:rPr lang="en-US" sz="2400" b="1" i="1" dirty="0">
                <a:latin typeface="Biome" panose="020B0503030204020804" pitchFamily="34" charset="0"/>
                <a:cs typeface="Biome" panose="020B0503030204020804" pitchFamily="34" charset="0"/>
              </a:rPr>
              <a:t>Calculations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5D4020-3BDD-195F-B014-FF45E8E7BCEB}"/>
              </a:ext>
            </a:extLst>
          </p:cNvPr>
          <p:cNvSpPr txBox="1"/>
          <p:nvPr/>
        </p:nvSpPr>
        <p:spPr>
          <a:xfrm>
            <a:off x="4588041" y="2759242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Weighted Prices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1C453-042C-2C37-C45F-8C430AB3A49B}"/>
              </a:ext>
            </a:extLst>
          </p:cNvPr>
          <p:cNvSpPr txBox="1"/>
          <p:nvPr/>
        </p:nvSpPr>
        <p:spPr>
          <a:xfrm>
            <a:off x="2229852" y="4082715"/>
            <a:ext cx="186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Earnings 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CDC8F-E1CA-76B1-A531-8DBDF60B52F4}"/>
              </a:ext>
            </a:extLst>
          </p:cNvPr>
          <p:cNvSpPr txBox="1"/>
          <p:nvPr/>
        </p:nvSpPr>
        <p:spPr>
          <a:xfrm>
            <a:off x="6897006" y="4731177"/>
            <a:ext cx="11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0E8F3-DD47-1DC0-541A-ED03DBF48995}"/>
              </a:ext>
            </a:extLst>
          </p:cNvPr>
          <p:cNvSpPr txBox="1"/>
          <p:nvPr/>
        </p:nvSpPr>
        <p:spPr>
          <a:xfrm>
            <a:off x="6160167" y="5380437"/>
            <a:ext cx="11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655F0C-2917-6FDC-0C21-BDAE0B92EAA1}"/>
              </a:ext>
            </a:extLst>
          </p:cNvPr>
          <p:cNvSpPr txBox="1"/>
          <p:nvPr/>
        </p:nvSpPr>
        <p:spPr>
          <a:xfrm>
            <a:off x="5217145" y="2080416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Market Prices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61132B-A685-22E8-3D94-7F51B56E2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488379"/>
              </p:ext>
            </p:extLst>
          </p:nvPr>
        </p:nvGraphicFramePr>
        <p:xfrm>
          <a:off x="330158" y="1768657"/>
          <a:ext cx="11531683" cy="4605236"/>
        </p:xfrm>
        <a:graphic>
          <a:graphicData uri="http://schemas.openxmlformats.org/drawingml/2006/table">
            <a:tbl>
              <a:tblPr/>
              <a:tblGrid>
                <a:gridCol w="2982763">
                  <a:extLst>
                    <a:ext uri="{9D8B030D-6E8A-4147-A177-3AD203B41FA5}">
                      <a16:colId xmlns:a16="http://schemas.microsoft.com/office/drawing/2014/main" val="2335587039"/>
                    </a:ext>
                  </a:extLst>
                </a:gridCol>
                <a:gridCol w="1709784">
                  <a:extLst>
                    <a:ext uri="{9D8B030D-6E8A-4147-A177-3AD203B41FA5}">
                      <a16:colId xmlns:a16="http://schemas.microsoft.com/office/drawing/2014/main" val="449157637"/>
                    </a:ext>
                  </a:extLst>
                </a:gridCol>
                <a:gridCol w="1709784">
                  <a:extLst>
                    <a:ext uri="{9D8B030D-6E8A-4147-A177-3AD203B41FA5}">
                      <a16:colId xmlns:a16="http://schemas.microsoft.com/office/drawing/2014/main" val="2885853281"/>
                    </a:ext>
                  </a:extLst>
                </a:gridCol>
                <a:gridCol w="1709784">
                  <a:extLst>
                    <a:ext uri="{9D8B030D-6E8A-4147-A177-3AD203B41FA5}">
                      <a16:colId xmlns:a16="http://schemas.microsoft.com/office/drawing/2014/main" val="40335790"/>
                    </a:ext>
                  </a:extLst>
                </a:gridCol>
                <a:gridCol w="1709784">
                  <a:extLst>
                    <a:ext uri="{9D8B030D-6E8A-4147-A177-3AD203B41FA5}">
                      <a16:colId xmlns:a16="http://schemas.microsoft.com/office/drawing/2014/main" val="2235980687"/>
                    </a:ext>
                  </a:extLst>
                </a:gridCol>
                <a:gridCol w="1709784">
                  <a:extLst>
                    <a:ext uri="{9D8B030D-6E8A-4147-A177-3AD203B41FA5}">
                      <a16:colId xmlns:a16="http://schemas.microsoft.com/office/drawing/2014/main" val="180618645"/>
                    </a:ext>
                  </a:extLst>
                </a:gridCol>
              </a:tblGrid>
              <a:tr h="192395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Free Cash Flows to the Firm (FCFF) (“Invested Capital” method)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680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12/31/23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12/31/24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12/31/25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12/31/26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12/31/27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7975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Cost Reduction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3836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R&amp;D Benefits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500.03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539.26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581.57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627.21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676.42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5143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Supply Chain Cost Cut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1057.72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1097.51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1138.81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1181.66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1226.12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4438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EBIT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9,322.31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10,831.25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12,610.94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14,711.78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17,193.76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750308"/>
                  </a:ext>
                </a:extLst>
              </a:tr>
              <a:tr h="3110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+ Depreciation &amp; Amortization</a:t>
                      </a:r>
                    </a:p>
                  </a:txBody>
                  <a:tcPr marL="67366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757.52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951.28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1194.62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1500.20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1883.94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9416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EBITDA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10079.83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11782.54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13805.56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16211.98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19077.70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2235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- Cash Paid for Taxes</a:t>
                      </a:r>
                    </a:p>
                  </a:txBody>
                  <a:tcPr marL="67366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(1,275.37)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(1,490.80)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(1,746.77)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(2,051.25)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(2,413.84)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600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- Capital Expenditures</a:t>
                      </a:r>
                    </a:p>
                  </a:txBody>
                  <a:tcPr marL="67366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(1,596.34)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(1,890.32)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(2,239.03)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(2,652.76)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(3,143.78)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214140"/>
                  </a:ext>
                </a:extLst>
              </a:tr>
              <a:tr h="3110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+/- Change in net working capital</a:t>
                      </a:r>
                    </a:p>
                  </a:txBody>
                  <a:tcPr marL="67366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1,461.45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(1,523.25)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(1,807.06)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(2,144.35)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(2,545.33)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400315"/>
                  </a:ext>
                </a:extLst>
              </a:tr>
              <a:tr h="1923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=FCFF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8669.58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6878.16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8012.71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9363.63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10974.75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912357"/>
                  </a:ext>
                </a:extLst>
              </a:tr>
              <a:tr h="223427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Free Cash Flows to Equity (FCFE) (“Direct Equity” method)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0332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Operating Income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9,322.31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10,831.25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12,610.94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14,711.78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17,193.76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3955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- Taxes</a:t>
                      </a:r>
                    </a:p>
                  </a:txBody>
                  <a:tcPr marL="67366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(1,179.52)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(1,370.44)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(1,595.62)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(1,861.43)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(2,175.47)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8824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Earnings Available to Common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8,142.79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9,460.81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11,015.32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12,850.35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15,018.30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873277"/>
                  </a:ext>
                </a:extLst>
              </a:tr>
              <a:tr h="3110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+ Depreciation &amp; Amortization</a:t>
                      </a:r>
                    </a:p>
                  </a:txBody>
                  <a:tcPr marL="67366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757.52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951.28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1194.62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1500.20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1883.94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8267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- Capital Expenditures</a:t>
                      </a:r>
                    </a:p>
                  </a:txBody>
                  <a:tcPr marL="67366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(1,596.34)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(1,890.32)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(2,239.03)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(2,652.76)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(3,143.78)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080056"/>
                  </a:ext>
                </a:extLst>
              </a:tr>
              <a:tr h="3110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+/- Change in net working capital</a:t>
                      </a:r>
                    </a:p>
                  </a:txBody>
                  <a:tcPr marL="67366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1,461.45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(1,523.25)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(1,807.06)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(2,144.35)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(2,545.33)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140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- Principal repayments (1)</a:t>
                      </a:r>
                    </a:p>
                  </a:txBody>
                  <a:tcPr marL="67366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  753.80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      2.00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      2.00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1,002.00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  752.00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6632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+ New debt issued</a:t>
                      </a:r>
                    </a:p>
                  </a:txBody>
                  <a:tcPr marL="67366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          -  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          -  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          -  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          -  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          -  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565939"/>
                  </a:ext>
                </a:extLst>
              </a:tr>
              <a:tr h="1923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= FCFE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9,519.22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7,000.52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8,165.86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10,555.44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11,965.12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326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4246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6F969AB-C59F-1686-56A8-45608C6A6A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3781218"/>
              </p:ext>
            </p:extLst>
          </p:nvPr>
        </p:nvGraphicFramePr>
        <p:xfrm>
          <a:off x="158862" y="1373324"/>
          <a:ext cx="11792657" cy="4467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966C5798-1E46-A33C-A790-A1AEBD48A502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BB7C459-0A73-7C3D-E009-C0C5AF94BCDA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2BFB346F-CEC8-7015-E156-2B28FFEF2B44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2C61E88-84F6-18DD-13A1-8DC4583F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EERS AT NVIDIA">
            <a:extLst>
              <a:ext uri="{FF2B5EF4-FFF2-40B4-BE49-F238E27FC236}">
                <a16:creationId xmlns:a16="http://schemas.microsoft.com/office/drawing/2014/main" id="{C0A36EBE-05C5-AD14-63AD-BBCD239A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Force RTX 4070 Ti &amp; 4070 Graphics Cards | NVIDIA">
            <a:extLst>
              <a:ext uri="{FF2B5EF4-FFF2-40B4-BE49-F238E27FC236}">
                <a16:creationId xmlns:a16="http://schemas.microsoft.com/office/drawing/2014/main" id="{2CB45269-C321-4331-D951-3DF16BD2B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101B1-23D3-9D85-8282-292EB02A1D3D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Source: SEC, Refinitiv, Capital IQ, Annual Reports, Yahoo Finance, Market Watch.              </a:t>
            </a:r>
            <a:r>
              <a:rPr lang="en-US" sz="1400" i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Units: 1 USD         </a:t>
            </a:r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		</a:t>
            </a:r>
            <a:r>
              <a:rPr lang="en-US" sz="1400" b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           17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9A74CFEB-FA49-D3BF-BCDB-761787F46C20}"/>
              </a:ext>
            </a:extLst>
          </p:cNvPr>
          <p:cNvSpPr/>
          <p:nvPr/>
        </p:nvSpPr>
        <p:spPr>
          <a:xfrm>
            <a:off x="0" y="818147"/>
            <a:ext cx="3882189" cy="753979"/>
          </a:xfrm>
          <a:prstGeom prst="homePlat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76B900">
                  <a:lumMod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latin typeface="Biome" panose="020B0503030204020804" pitchFamily="34" charset="0"/>
                <a:cs typeface="Biome" panose="020B0503030204020804" pitchFamily="34" charset="0"/>
              </a:rPr>
              <a:t>SYNERGIES</a:t>
            </a:r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 VALUATION</a:t>
            </a:r>
          </a:p>
          <a:p>
            <a:r>
              <a:rPr lang="en-US" altLang="zh-CN" sz="2400" b="1" i="1" dirty="0">
                <a:latin typeface="Biome" panose="020B0503030204020804" pitchFamily="34" charset="0"/>
                <a:cs typeface="Biome" panose="020B0503030204020804" pitchFamily="34" charset="0"/>
              </a:rPr>
              <a:t>Conclusions</a:t>
            </a:r>
            <a:endParaRPr lang="en-US" sz="2400" b="1" i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14A92C-C763-EFC1-4DDE-49453EF241F2}"/>
              </a:ext>
            </a:extLst>
          </p:cNvPr>
          <p:cNvCxnSpPr/>
          <p:nvPr/>
        </p:nvCxnSpPr>
        <p:spPr>
          <a:xfrm>
            <a:off x="4814290" y="1157787"/>
            <a:ext cx="0" cy="4467727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BFD315-CA16-1BD7-16F7-7CB6638FBD97}"/>
              </a:ext>
            </a:extLst>
          </p:cNvPr>
          <p:cNvSpPr txBox="1"/>
          <p:nvPr/>
        </p:nvSpPr>
        <p:spPr>
          <a:xfrm>
            <a:off x="4604163" y="761774"/>
            <a:ext cx="4604155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545.00, Concluded Price w/o Synergies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CEDFD7-A3AA-A32F-E9FC-42B68B6E604C}"/>
              </a:ext>
            </a:extLst>
          </p:cNvPr>
          <p:cNvSpPr txBox="1"/>
          <p:nvPr/>
        </p:nvSpPr>
        <p:spPr>
          <a:xfrm>
            <a:off x="6434928" y="1564064"/>
            <a:ext cx="437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Weighted Price w Synergies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305BED-902A-9DDF-93E5-EB84A2E295F2}"/>
              </a:ext>
            </a:extLst>
          </p:cNvPr>
          <p:cNvSpPr txBox="1"/>
          <p:nvPr/>
        </p:nvSpPr>
        <p:spPr>
          <a:xfrm>
            <a:off x="5907258" y="2034445"/>
            <a:ext cx="4371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FCFF w Synergies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FD0251-1DDC-C1B2-B295-9712F25E588D}"/>
              </a:ext>
            </a:extLst>
          </p:cNvPr>
          <p:cNvSpPr txBox="1"/>
          <p:nvPr/>
        </p:nvSpPr>
        <p:spPr>
          <a:xfrm>
            <a:off x="7924800" y="2504826"/>
            <a:ext cx="2795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FCFE w Synergies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6D9E6-99F1-E36A-E1DA-ADCFCA51B9E1}"/>
              </a:ext>
            </a:extLst>
          </p:cNvPr>
          <p:cNvSpPr txBox="1"/>
          <p:nvPr/>
        </p:nvSpPr>
        <p:spPr>
          <a:xfrm>
            <a:off x="3771908" y="3437910"/>
            <a:ext cx="3957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Weighted Price w/0 Synergies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914E9-465E-8FF3-11F2-D57C7FBEC801}"/>
              </a:ext>
            </a:extLst>
          </p:cNvPr>
          <p:cNvSpPr txBox="1"/>
          <p:nvPr/>
        </p:nvSpPr>
        <p:spPr>
          <a:xfrm>
            <a:off x="5251196" y="3943137"/>
            <a:ext cx="3957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sz="1600" dirty="0">
                <a:latin typeface="Biome" panose="020B0503030204020804" pitchFamily="34" charset="0"/>
                <a:cs typeface="Biome" panose="020B0503030204020804" pitchFamily="34" charset="0"/>
              </a:rPr>
              <a:t>Comparable Trading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4B704D-CFE2-A5C7-76E1-269D0C7FF48D}"/>
              </a:ext>
            </a:extLst>
          </p:cNvPr>
          <p:cNvSpPr txBox="1"/>
          <p:nvPr/>
        </p:nvSpPr>
        <p:spPr>
          <a:xfrm>
            <a:off x="2133601" y="4362435"/>
            <a:ext cx="1978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sz="1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Earnings Cap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AF60A0-3ACD-DFDF-E9A4-27A3776AE2BC}"/>
              </a:ext>
            </a:extLst>
          </p:cNvPr>
          <p:cNvSpPr txBox="1"/>
          <p:nvPr/>
        </p:nvSpPr>
        <p:spPr>
          <a:xfrm>
            <a:off x="6096000" y="4841375"/>
            <a:ext cx="3482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sz="1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FCFE w/o Synergies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735115-F2CD-5581-0992-E0679701FA11}"/>
              </a:ext>
            </a:extLst>
          </p:cNvPr>
          <p:cNvSpPr txBox="1"/>
          <p:nvPr/>
        </p:nvSpPr>
        <p:spPr>
          <a:xfrm>
            <a:off x="5365435" y="5326744"/>
            <a:ext cx="3482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sz="1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FCFF w/o Synergies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D6C714-E955-3AB1-611B-D28F965747BE}"/>
              </a:ext>
            </a:extLst>
          </p:cNvPr>
          <p:cNvCxnSpPr/>
          <p:nvPr/>
        </p:nvCxnSpPr>
        <p:spPr>
          <a:xfrm>
            <a:off x="8620911" y="1410808"/>
            <a:ext cx="0" cy="4467727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C2E0E9D-AF2B-126F-3B44-231D85CD59EE}"/>
              </a:ext>
            </a:extLst>
          </p:cNvPr>
          <p:cNvSpPr txBox="1"/>
          <p:nvPr/>
        </p:nvSpPr>
        <p:spPr>
          <a:xfrm>
            <a:off x="5564146" y="2981817"/>
            <a:ext cx="1978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sz="1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Market Prices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29EC14-54A9-C20D-F4B3-3F2E356C8798}"/>
              </a:ext>
            </a:extLst>
          </p:cNvPr>
          <p:cNvSpPr txBox="1"/>
          <p:nvPr/>
        </p:nvSpPr>
        <p:spPr>
          <a:xfrm>
            <a:off x="6686561" y="5946708"/>
            <a:ext cx="5024330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685.56, Concluded Price with Synergies</a:t>
            </a:r>
          </a:p>
        </p:txBody>
      </p:sp>
    </p:spTree>
    <p:extLst>
      <p:ext uri="{BB962C8B-B14F-4D97-AF65-F5344CB8AC3E}">
        <p14:creationId xmlns:p14="http://schemas.microsoft.com/office/powerpoint/2010/main" val="75845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6C5798-1E46-A33C-A790-A1AEBD48A502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BB7C459-0A73-7C3D-E009-C0C5AF94BCDA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2BFB346F-CEC8-7015-E156-2B28FFEF2B44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2C61E88-84F6-18DD-13A1-8DC4583F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EERS AT NVIDIA">
            <a:extLst>
              <a:ext uri="{FF2B5EF4-FFF2-40B4-BE49-F238E27FC236}">
                <a16:creationId xmlns:a16="http://schemas.microsoft.com/office/drawing/2014/main" id="{C0A36EBE-05C5-AD14-63AD-BBCD239A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Force RTX 4070 Ti &amp; 4070 Graphics Cards | NVIDIA">
            <a:extLst>
              <a:ext uri="{FF2B5EF4-FFF2-40B4-BE49-F238E27FC236}">
                <a16:creationId xmlns:a16="http://schemas.microsoft.com/office/drawing/2014/main" id="{2CB45269-C321-4331-D951-3DF16BD2B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101B1-23D3-9D85-8282-292EB02A1D3D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Source: SEC, Refinitiv, Capital IQ, Annual Reports, Yahoo Finance, Market Watch               </a:t>
            </a:r>
            <a:r>
              <a:rPr lang="en-US" sz="1400" i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Units: 1 USD</a:t>
            </a:r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		</a:t>
            </a:r>
            <a:r>
              <a:rPr lang="en-US" sz="1400" b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           1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9A74CFEB-FA49-D3BF-BCDB-761787F46C20}"/>
              </a:ext>
            </a:extLst>
          </p:cNvPr>
          <p:cNvSpPr/>
          <p:nvPr/>
        </p:nvSpPr>
        <p:spPr>
          <a:xfrm>
            <a:off x="0" y="818147"/>
            <a:ext cx="3882189" cy="753979"/>
          </a:xfrm>
          <a:prstGeom prst="homePlat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76B900">
                  <a:lumMod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INTRODUCTION</a:t>
            </a:r>
          </a:p>
          <a:p>
            <a:r>
              <a:rPr lang="en-US" sz="2400" b="1" i="1" dirty="0">
                <a:latin typeface="Biome" panose="020B0503030204020804" pitchFamily="34" charset="0"/>
                <a:cs typeface="Biome" panose="020B0503030204020804" pitchFamily="34" charset="0"/>
              </a:rPr>
              <a:t>Team Member</a:t>
            </a:r>
            <a:endParaRPr lang="en-US" b="1" i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5124" name="Picture 4" descr="Artificial Intelligence Will Change World, Says Nvidia CEO | Time">
            <a:extLst>
              <a:ext uri="{FF2B5EF4-FFF2-40B4-BE49-F238E27FC236}">
                <a16:creationId xmlns:a16="http://schemas.microsoft.com/office/drawing/2014/main" id="{059DEE94-59AB-024D-3A77-5D459299E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9" y="1906522"/>
            <a:ext cx="4890160" cy="326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754743-73B8-56E9-8556-2DF86890FB3D}"/>
              </a:ext>
            </a:extLst>
          </p:cNvPr>
          <p:cNvSpPr/>
          <p:nvPr/>
        </p:nvSpPr>
        <p:spPr>
          <a:xfrm>
            <a:off x="510989" y="5501025"/>
            <a:ext cx="3031958" cy="2997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CEO: Jensen Huang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6E71C3-524D-6A90-E05C-30E7800E6506}"/>
              </a:ext>
            </a:extLst>
          </p:cNvPr>
          <p:cNvGrpSpPr/>
          <p:nvPr/>
        </p:nvGrpSpPr>
        <p:grpSpPr>
          <a:xfrm>
            <a:off x="6483927" y="860920"/>
            <a:ext cx="4472831" cy="1673509"/>
            <a:chOff x="6483927" y="860920"/>
            <a:chExt cx="4472831" cy="16735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DB6988C-F5C3-21E5-3638-0C34BC1B84E2}"/>
                </a:ext>
              </a:extLst>
            </p:cNvPr>
            <p:cNvSpPr/>
            <p:nvPr/>
          </p:nvSpPr>
          <p:spPr>
            <a:xfrm>
              <a:off x="6483927" y="860920"/>
              <a:ext cx="4472831" cy="2997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Senior Analyst: Peng Liu</a:t>
              </a:r>
            </a:p>
          </p:txBody>
        </p:sp>
        <p:pic>
          <p:nvPicPr>
            <p:cNvPr id="5126" name="Picture 6" descr="asian male analyst">
              <a:extLst>
                <a:ext uri="{FF2B5EF4-FFF2-40B4-BE49-F238E27FC236}">
                  <a16:creationId xmlns:a16="http://schemas.microsoft.com/office/drawing/2014/main" id="{154429BB-FAD6-798E-F918-4EA6060AD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265" y="1278614"/>
              <a:ext cx="1255815" cy="1255815"/>
            </a:xfrm>
            <a:prstGeom prst="rect">
              <a:avLst/>
            </a:prstGeom>
            <a:noFill/>
            <a:ln w="50800">
              <a:solidFill>
                <a:srgbClr val="76B9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1BC319-8F83-08D6-1695-E60A26EA59E3}"/>
              </a:ext>
            </a:extLst>
          </p:cNvPr>
          <p:cNvGrpSpPr/>
          <p:nvPr/>
        </p:nvGrpSpPr>
        <p:grpSpPr>
          <a:xfrm>
            <a:off x="6483340" y="2656669"/>
            <a:ext cx="4472831" cy="1676334"/>
            <a:chOff x="6483340" y="2597294"/>
            <a:chExt cx="4472831" cy="16763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B99154-224B-9BF9-A45D-6DE32D75A5B7}"/>
                </a:ext>
              </a:extLst>
            </p:cNvPr>
            <p:cNvSpPr/>
            <p:nvPr/>
          </p:nvSpPr>
          <p:spPr>
            <a:xfrm>
              <a:off x="6483340" y="2597294"/>
              <a:ext cx="4472831" cy="2997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Senior Analyst: Chengyi Xu</a:t>
              </a:r>
            </a:p>
          </p:txBody>
        </p:sp>
        <p:pic>
          <p:nvPicPr>
            <p:cNvPr id="5128" name="Picture 8" descr="asian male analyst">
              <a:extLst>
                <a:ext uri="{FF2B5EF4-FFF2-40B4-BE49-F238E27FC236}">
                  <a16:creationId xmlns:a16="http://schemas.microsoft.com/office/drawing/2014/main" id="{0121BA52-4D56-B8D5-3C4F-F191C1FDCF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265" y="3016644"/>
              <a:ext cx="1256984" cy="1256984"/>
            </a:xfrm>
            <a:prstGeom prst="rect">
              <a:avLst/>
            </a:prstGeom>
            <a:noFill/>
            <a:ln w="50800">
              <a:solidFill>
                <a:srgbClr val="0F228C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22A4FC-E201-9149-F45D-3CC07C03A931}"/>
              </a:ext>
            </a:extLst>
          </p:cNvPr>
          <p:cNvGrpSpPr/>
          <p:nvPr/>
        </p:nvGrpSpPr>
        <p:grpSpPr>
          <a:xfrm>
            <a:off x="6483340" y="4485050"/>
            <a:ext cx="4472831" cy="1703471"/>
            <a:chOff x="6483340" y="4401925"/>
            <a:chExt cx="4472831" cy="170347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59ABB2-D0B2-B932-FEF2-D8E322069709}"/>
                </a:ext>
              </a:extLst>
            </p:cNvPr>
            <p:cNvSpPr/>
            <p:nvPr/>
          </p:nvSpPr>
          <p:spPr>
            <a:xfrm>
              <a:off x="6483340" y="4401925"/>
              <a:ext cx="4472831" cy="2997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Intern Analyst: </a:t>
              </a:r>
              <a:r>
                <a:rPr lang="en-US" b="1" dirty="0" err="1">
                  <a:solidFill>
                    <a:schemeClr val="tx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Zanglong</a:t>
              </a:r>
              <a:r>
                <a:rPr lang="en-US" b="1" dirty="0">
                  <a:solidFill>
                    <a:schemeClr val="tx1"/>
                  </a:solidFill>
                  <a:latin typeface="Biome" panose="020B0503030204020804" pitchFamily="34" charset="0"/>
                  <a:cs typeface="Biome" panose="020B0503030204020804" pitchFamily="34" charset="0"/>
                </a:rPr>
                <a:t> Xuan</a:t>
              </a:r>
            </a:p>
          </p:txBody>
        </p:sp>
        <p:pic>
          <p:nvPicPr>
            <p:cNvPr id="5130" name="Picture 10" descr="asian male intern analyst">
              <a:extLst>
                <a:ext uri="{FF2B5EF4-FFF2-40B4-BE49-F238E27FC236}">
                  <a16:creationId xmlns:a16="http://schemas.microsoft.com/office/drawing/2014/main" id="{94527E06-622A-E5A4-D101-6535FD331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265" y="4849581"/>
              <a:ext cx="1255815" cy="1255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3808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6C5798-1E46-A33C-A790-A1AEBD48A502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BB7C459-0A73-7C3D-E009-C0C5AF94BCDA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2BFB346F-CEC8-7015-E156-2B28FFEF2B44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2C61E88-84F6-18DD-13A1-8DC4583F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EERS AT NVIDIA">
            <a:extLst>
              <a:ext uri="{FF2B5EF4-FFF2-40B4-BE49-F238E27FC236}">
                <a16:creationId xmlns:a16="http://schemas.microsoft.com/office/drawing/2014/main" id="{C0A36EBE-05C5-AD14-63AD-BBCD239A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Force RTX 4070 Ti &amp; 4070 Graphics Cards | NVIDIA">
            <a:extLst>
              <a:ext uri="{FF2B5EF4-FFF2-40B4-BE49-F238E27FC236}">
                <a16:creationId xmlns:a16="http://schemas.microsoft.com/office/drawing/2014/main" id="{2CB45269-C321-4331-D951-3DF16BD2B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101B1-23D3-9D85-8282-292EB02A1D3D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Source: SEC, Refinitiv, Capital IQ, Annual Reports, Yahoo Finance, Market Watch.              </a:t>
            </a:r>
            <a:r>
              <a:rPr lang="en-US" sz="1400" i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Units: Million EURO        </a:t>
            </a:r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           18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9A74CFEB-FA49-D3BF-BCDB-761787F46C20}"/>
              </a:ext>
            </a:extLst>
          </p:cNvPr>
          <p:cNvSpPr/>
          <p:nvPr/>
        </p:nvSpPr>
        <p:spPr>
          <a:xfrm>
            <a:off x="0" y="818147"/>
            <a:ext cx="3882189" cy="753979"/>
          </a:xfrm>
          <a:prstGeom prst="homePlat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76B900">
                  <a:lumMod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latin typeface="Biome" panose="020B0503030204020804" pitchFamily="34" charset="0"/>
                <a:cs typeface="Biome" panose="020B0503030204020804" pitchFamily="34" charset="0"/>
              </a:rPr>
              <a:t>Combination Analysis </a:t>
            </a:r>
          </a:p>
          <a:p>
            <a:r>
              <a:rPr lang="en-US" altLang="zh-CN" sz="2400" b="1" i="1" dirty="0">
                <a:latin typeface="Biome" panose="020B0503030204020804" pitchFamily="34" charset="0"/>
                <a:cs typeface="Biome" panose="020B0503030204020804" pitchFamily="34" charset="0"/>
              </a:rPr>
              <a:t>Assumptions</a:t>
            </a:r>
            <a:endParaRPr lang="en-US" sz="2400" b="1" i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4B704D-CFE2-A5C7-76E1-269D0C7FF48D}"/>
              </a:ext>
            </a:extLst>
          </p:cNvPr>
          <p:cNvSpPr txBox="1"/>
          <p:nvPr/>
        </p:nvSpPr>
        <p:spPr>
          <a:xfrm>
            <a:off x="2133601" y="4362435"/>
            <a:ext cx="1978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sz="1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Earnings Cap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0007C0-B9BC-09D2-8998-EF5002981BBC}"/>
              </a:ext>
            </a:extLst>
          </p:cNvPr>
          <p:cNvSpPr/>
          <p:nvPr/>
        </p:nvSpPr>
        <p:spPr>
          <a:xfrm>
            <a:off x="563302" y="1719587"/>
            <a:ext cx="2603398" cy="3497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Financing Approach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D2C1D-8B7F-1A17-49CE-C765F80C3B6F}"/>
              </a:ext>
            </a:extLst>
          </p:cNvPr>
          <p:cNvSpPr txBox="1"/>
          <p:nvPr/>
        </p:nvSpPr>
        <p:spPr>
          <a:xfrm>
            <a:off x="284085" y="2241753"/>
            <a:ext cx="4752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No Cash: NVDA 2023 Cash &amp; Equivalent</a:t>
            </a:r>
            <a:endParaRPr lang="en-US" dirty="0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1033178-8532-9949-9124-548B4856E9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3640660"/>
              </p:ext>
            </p:extLst>
          </p:nvPr>
        </p:nvGraphicFramePr>
        <p:xfrm>
          <a:off x="284084" y="2727242"/>
          <a:ext cx="4554133" cy="1220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D79E1E5-F118-6EB9-282B-FD497F671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286031"/>
              </p:ext>
            </p:extLst>
          </p:nvPr>
        </p:nvGraphicFramePr>
        <p:xfrm>
          <a:off x="420363" y="4489930"/>
          <a:ext cx="4232660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6330">
                  <a:extLst>
                    <a:ext uri="{9D8B030D-6E8A-4147-A177-3AD203B41FA5}">
                      <a16:colId xmlns:a16="http://schemas.microsoft.com/office/drawing/2014/main" val="4267990192"/>
                    </a:ext>
                  </a:extLst>
                </a:gridCol>
                <a:gridCol w="2116330">
                  <a:extLst>
                    <a:ext uri="{9D8B030D-6E8A-4147-A177-3AD203B41FA5}">
                      <a16:colId xmlns:a16="http://schemas.microsoft.com/office/drawing/2014/main" val="1179370535"/>
                    </a:ext>
                  </a:extLst>
                </a:gridCol>
              </a:tblGrid>
              <a:tr h="90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Debt Percentage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Debt/Capitalization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5893724"/>
                  </a:ext>
                </a:extLst>
              </a:tr>
              <a:tr h="111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645405"/>
                  </a:ext>
                </a:extLst>
              </a:tr>
              <a:tr h="90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15%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54738"/>
                  </a:ext>
                </a:extLst>
              </a:tr>
              <a:tr h="111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23%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42284"/>
                  </a:ext>
                </a:extLst>
              </a:tr>
              <a:tr h="90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32%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1524699"/>
                  </a:ext>
                </a:extLst>
              </a:tr>
              <a:tr h="111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40%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40%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747994"/>
                  </a:ext>
                </a:extLst>
              </a:tr>
              <a:tr h="90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49%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910430"/>
                  </a:ext>
                </a:extLst>
              </a:tr>
              <a:tr h="1117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304957"/>
                  </a:ext>
                </a:extLst>
              </a:tr>
              <a:tr h="1257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66%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443881"/>
                  </a:ext>
                </a:extLst>
              </a:tr>
              <a:tr h="90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74%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19147"/>
                  </a:ext>
                </a:extLst>
              </a:tr>
              <a:tr h="838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83%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8933512"/>
                  </a:ext>
                </a:extLst>
              </a:tr>
              <a:tr h="90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91%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67969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7613C33-A50D-4427-8948-D9DE6A659A8E}"/>
              </a:ext>
            </a:extLst>
          </p:cNvPr>
          <p:cNvSpPr txBox="1"/>
          <p:nvPr/>
        </p:nvSpPr>
        <p:spPr>
          <a:xfrm>
            <a:off x="420363" y="4016235"/>
            <a:ext cx="2702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Debt &amp; Equity Ratios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74C7B0-33D1-ACD3-90DF-DCE73C6E682E}"/>
              </a:ext>
            </a:extLst>
          </p:cNvPr>
          <p:cNvSpPr/>
          <p:nvPr/>
        </p:nvSpPr>
        <p:spPr>
          <a:xfrm>
            <a:off x="7042531" y="1164406"/>
            <a:ext cx="4267200" cy="3497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Total Synergies Value Calculation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F3AECA-B98C-A175-3F2B-84CE29E4DCF8}"/>
              </a:ext>
            </a:extLst>
          </p:cNvPr>
          <p:cNvSpPr txBox="1"/>
          <p:nvPr/>
        </p:nvSpPr>
        <p:spPr>
          <a:xfrm>
            <a:off x="6875710" y="1700709"/>
            <a:ext cx="475298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DCF Model:</a:t>
            </a:r>
          </a:p>
          <a:p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ASML R&amp;D Costs Terminal Growth Rate:</a:t>
            </a:r>
          </a:p>
          <a:p>
            <a:r>
              <a:rPr lang="en-US" b="1" u="sng" dirty="0">
                <a:solidFill>
                  <a:srgbClr val="0F228C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8% </a:t>
            </a:r>
            <a:r>
              <a:rPr lang="en-US" sz="1400" i="1" dirty="0">
                <a:latin typeface="Biome" panose="020B0503030204020804" pitchFamily="34" charset="0"/>
                <a:cs typeface="Biome" panose="020B0503030204020804" pitchFamily="34" charset="0"/>
              </a:rPr>
              <a:t>(Discounted Average of Historical Rates)</a:t>
            </a:r>
          </a:p>
          <a:p>
            <a:endParaRPr lang="en-US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ASML COGS Terminal Growth Rate:</a:t>
            </a:r>
            <a:endParaRPr lang="en-US" b="1" u="sng" dirty="0">
              <a:solidFill>
                <a:srgbClr val="0F228C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b="1" u="sng" dirty="0">
                <a:solidFill>
                  <a:srgbClr val="0F228C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4%</a:t>
            </a: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sz="1400" i="1" dirty="0">
                <a:latin typeface="Biome" panose="020B0503030204020804" pitchFamily="34" charset="0"/>
                <a:cs typeface="Biome" panose="020B0503030204020804" pitchFamily="34" charset="0"/>
              </a:rPr>
              <a:t>(Discounted Average of Historical Rates)</a:t>
            </a:r>
          </a:p>
          <a:p>
            <a:endParaRPr lang="en-US" sz="1400" i="1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endParaRPr lang="en-US" sz="1400" i="1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Discounted Rate: </a:t>
            </a:r>
          </a:p>
          <a:p>
            <a:r>
              <a:rPr lang="en-US" b="1" u="sng" dirty="0">
                <a:solidFill>
                  <a:srgbClr val="0F228C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9.82% </a:t>
            </a:r>
            <a:r>
              <a:rPr lang="en-US" sz="1400" dirty="0">
                <a:latin typeface="Biome" panose="020B0503030204020804" pitchFamily="34" charset="0"/>
                <a:cs typeface="Biome" panose="020B0503030204020804" pitchFamily="34" charset="0"/>
              </a:rPr>
              <a:t>(WACC)</a:t>
            </a:r>
          </a:p>
          <a:p>
            <a:endParaRPr lang="en-US" sz="14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R&amp;D Expense Reduction Total: </a:t>
            </a:r>
            <a:r>
              <a:rPr lang="en-US" b="1" u="sng" dirty="0">
                <a:solidFill>
                  <a:srgbClr val="0F228C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27,302.30</a:t>
            </a:r>
          </a:p>
          <a:p>
            <a:endParaRPr lang="en-US" b="1" u="sng" dirty="0">
              <a:solidFill>
                <a:srgbClr val="0F228C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Order Costs Reduction Total: </a:t>
            </a:r>
          </a:p>
          <a:p>
            <a:r>
              <a:rPr lang="en-US" b="1" u="sng" dirty="0">
                <a:solidFill>
                  <a:srgbClr val="0F228C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18,113.62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8F5250-B964-B406-A3DB-1F0BBCDA46E9}"/>
              </a:ext>
            </a:extLst>
          </p:cNvPr>
          <p:cNvCxnSpPr/>
          <p:nvPr/>
        </p:nvCxnSpPr>
        <p:spPr>
          <a:xfrm>
            <a:off x="5764192" y="1339275"/>
            <a:ext cx="0" cy="4610112"/>
          </a:xfrm>
          <a:prstGeom prst="line">
            <a:avLst/>
          </a:prstGeom>
          <a:ln w="41275">
            <a:solidFill>
              <a:schemeClr val="accent1">
                <a:alpha val="424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846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6C5798-1E46-A33C-A790-A1AEBD48A502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BB7C459-0A73-7C3D-E009-C0C5AF94BCDA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2BFB346F-CEC8-7015-E156-2B28FFEF2B44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2C61E88-84F6-18DD-13A1-8DC4583F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EERS AT NVIDIA">
            <a:extLst>
              <a:ext uri="{FF2B5EF4-FFF2-40B4-BE49-F238E27FC236}">
                <a16:creationId xmlns:a16="http://schemas.microsoft.com/office/drawing/2014/main" id="{C0A36EBE-05C5-AD14-63AD-BBCD239A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Force RTX 4070 Ti &amp; 4070 Graphics Cards | NVIDIA">
            <a:extLst>
              <a:ext uri="{FF2B5EF4-FFF2-40B4-BE49-F238E27FC236}">
                <a16:creationId xmlns:a16="http://schemas.microsoft.com/office/drawing/2014/main" id="{2CB45269-C321-4331-D951-3DF16BD2B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101B1-23D3-9D85-8282-292EB02A1D3D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Source: SEC, Refinitiv, Capital IQ, Annual Reports, Yahoo Finance, Market Watch.              </a:t>
            </a:r>
            <a:r>
              <a:rPr lang="en-US" sz="1400" i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Units: 1 USD         </a:t>
            </a:r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		</a:t>
            </a:r>
            <a:r>
              <a:rPr lang="en-US" sz="1400" b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           19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9A74CFEB-FA49-D3BF-BCDB-761787F46C20}"/>
              </a:ext>
            </a:extLst>
          </p:cNvPr>
          <p:cNvSpPr/>
          <p:nvPr/>
        </p:nvSpPr>
        <p:spPr>
          <a:xfrm>
            <a:off x="0" y="818147"/>
            <a:ext cx="3882189" cy="753979"/>
          </a:xfrm>
          <a:prstGeom prst="homePlat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76B900">
                  <a:lumMod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latin typeface="Biome" panose="020B0503030204020804" pitchFamily="34" charset="0"/>
                <a:cs typeface="Biome" panose="020B0503030204020804" pitchFamily="34" charset="0"/>
              </a:rPr>
              <a:t>Combination Analysis </a:t>
            </a:r>
          </a:p>
          <a:p>
            <a:r>
              <a:rPr lang="en-US" altLang="zh-CN" sz="2400" b="1" i="1" dirty="0">
                <a:latin typeface="Biome" panose="020B0503030204020804" pitchFamily="34" charset="0"/>
                <a:cs typeface="Biome" panose="020B0503030204020804" pitchFamily="34" charset="0"/>
              </a:rPr>
              <a:t>Conclusions</a:t>
            </a:r>
            <a:endParaRPr lang="en-US" sz="2400" b="1" i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6D9E6-99F1-E36A-E1DA-ADCFCA51B9E1}"/>
              </a:ext>
            </a:extLst>
          </p:cNvPr>
          <p:cNvSpPr txBox="1"/>
          <p:nvPr/>
        </p:nvSpPr>
        <p:spPr>
          <a:xfrm>
            <a:off x="3771908" y="3437910"/>
            <a:ext cx="3957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Weighted Price w/0 Synergies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4B704D-CFE2-A5C7-76E1-269D0C7FF48D}"/>
              </a:ext>
            </a:extLst>
          </p:cNvPr>
          <p:cNvSpPr txBox="1"/>
          <p:nvPr/>
        </p:nvSpPr>
        <p:spPr>
          <a:xfrm>
            <a:off x="2133601" y="4362435"/>
            <a:ext cx="1978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sz="1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Earnings Cap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E0CCA195-E774-E289-7F3C-1A0C879E0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43165"/>
              </p:ext>
            </p:extLst>
          </p:nvPr>
        </p:nvGraphicFramePr>
        <p:xfrm>
          <a:off x="824884" y="1752658"/>
          <a:ext cx="10812749" cy="4548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2902">
                  <a:extLst>
                    <a:ext uri="{9D8B030D-6E8A-4147-A177-3AD203B41FA5}">
                      <a16:colId xmlns:a16="http://schemas.microsoft.com/office/drawing/2014/main" val="1893220187"/>
                    </a:ext>
                  </a:extLst>
                </a:gridCol>
                <a:gridCol w="1341769">
                  <a:extLst>
                    <a:ext uri="{9D8B030D-6E8A-4147-A177-3AD203B41FA5}">
                      <a16:colId xmlns:a16="http://schemas.microsoft.com/office/drawing/2014/main" val="3309975266"/>
                    </a:ext>
                  </a:extLst>
                </a:gridCol>
                <a:gridCol w="2035269">
                  <a:extLst>
                    <a:ext uri="{9D8B030D-6E8A-4147-A177-3AD203B41FA5}">
                      <a16:colId xmlns:a16="http://schemas.microsoft.com/office/drawing/2014/main" val="2883431362"/>
                    </a:ext>
                  </a:extLst>
                </a:gridCol>
                <a:gridCol w="1281466">
                  <a:extLst>
                    <a:ext uri="{9D8B030D-6E8A-4147-A177-3AD203B41FA5}">
                      <a16:colId xmlns:a16="http://schemas.microsoft.com/office/drawing/2014/main" val="3495221274"/>
                    </a:ext>
                  </a:extLst>
                </a:gridCol>
                <a:gridCol w="1462378">
                  <a:extLst>
                    <a:ext uri="{9D8B030D-6E8A-4147-A177-3AD203B41FA5}">
                      <a16:colId xmlns:a16="http://schemas.microsoft.com/office/drawing/2014/main" val="4030973832"/>
                    </a:ext>
                  </a:extLst>
                </a:gridCol>
                <a:gridCol w="1130704">
                  <a:extLst>
                    <a:ext uri="{9D8B030D-6E8A-4147-A177-3AD203B41FA5}">
                      <a16:colId xmlns:a16="http://schemas.microsoft.com/office/drawing/2014/main" val="60629429"/>
                    </a:ext>
                  </a:extLst>
                </a:gridCol>
                <a:gridCol w="979945">
                  <a:extLst>
                    <a:ext uri="{9D8B030D-6E8A-4147-A177-3AD203B41FA5}">
                      <a16:colId xmlns:a16="http://schemas.microsoft.com/office/drawing/2014/main" val="2646730732"/>
                    </a:ext>
                  </a:extLst>
                </a:gridCol>
                <a:gridCol w="898316">
                  <a:extLst>
                    <a:ext uri="{9D8B030D-6E8A-4147-A177-3AD203B41FA5}">
                      <a16:colId xmlns:a16="http://schemas.microsoft.com/office/drawing/2014/main" val="1686378994"/>
                    </a:ext>
                  </a:extLst>
                </a:gridCol>
              </a:tblGrid>
              <a:tr h="57376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40% Debt Offers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Offer Price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Premium/Discount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Credit Rating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EPS (2023E)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Dilutive/Accretive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P/E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Ownership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783734"/>
                  </a:ext>
                </a:extLst>
              </a:tr>
              <a:tr h="5737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Standalone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A-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4.52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763732"/>
                  </a:ext>
                </a:extLst>
              </a:tr>
              <a:tr h="5737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Initial Offer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545.00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(16.42%)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BB+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4.49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Dilutive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25.5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043287"/>
                  </a:ext>
                </a:extLst>
              </a:tr>
              <a:tr h="42443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Zero Premium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652.05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BB+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4.09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Dilutive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30.5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006322"/>
                  </a:ext>
                </a:extLst>
              </a:tr>
              <a:tr h="5737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EPS Breakeven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536.31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(17.75%)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BB+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4.52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Even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25.1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22462"/>
                  </a:ext>
                </a:extLst>
              </a:tr>
              <a:tr h="573764">
                <a:tc gridSpan="8">
                  <a:txBody>
                    <a:bodyPr/>
                    <a:lstStyle/>
                    <a:p>
                      <a:pPr algn="ctr"/>
                      <a:r>
                        <a:rPr lang="en-US" sz="1600" spc="3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IF THEY ALSO PRICED THE SYNERGIES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263156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Base Case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685.56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5.14%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BB+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3.97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Dilutive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32.1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69%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781985"/>
                  </a:ext>
                </a:extLst>
              </a:tr>
              <a:tr h="5737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Worst Case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793.00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22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21.62%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BB+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3.62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Dilutive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37.1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536100"/>
                  </a:ext>
                </a:extLst>
              </a:tr>
              <a:tr h="3278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Best Case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557.22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(14.54%)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BB+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4.44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Dilutive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26.1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66%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418340"/>
                  </a:ext>
                </a:extLst>
              </a:tr>
            </a:tbl>
          </a:graphicData>
        </a:graphic>
      </p:graphicFrame>
      <p:pic>
        <p:nvPicPr>
          <p:cNvPr id="8" name="Graphic 7" descr="Arrow Down with solid fill">
            <a:extLst>
              <a:ext uri="{FF2B5EF4-FFF2-40B4-BE49-F238E27FC236}">
                <a16:creationId xmlns:a16="http://schemas.microsoft.com/office/drawing/2014/main" id="{A098A010-59A4-5CC8-4C43-21C3939F3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1129" y="4551081"/>
            <a:ext cx="457200" cy="457200"/>
          </a:xfrm>
          <a:prstGeom prst="rect">
            <a:avLst/>
          </a:prstGeom>
        </p:spPr>
      </p:pic>
      <p:pic>
        <p:nvPicPr>
          <p:cNvPr id="10" name="Graphic 9" descr="Arrow Down with solid fill">
            <a:extLst>
              <a:ext uri="{FF2B5EF4-FFF2-40B4-BE49-F238E27FC236}">
                <a16:creationId xmlns:a16="http://schemas.microsoft.com/office/drawing/2014/main" id="{FB088C16-B096-49E3-80C2-62266DAF69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83672" y="456265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4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6C5798-1E46-A33C-A790-A1AEBD48A502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BB7C459-0A73-7C3D-E009-C0C5AF94BCDA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2BFB346F-CEC8-7015-E156-2B28FFEF2B44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2C61E88-84F6-18DD-13A1-8DC4583F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EERS AT NVIDIA">
            <a:extLst>
              <a:ext uri="{FF2B5EF4-FFF2-40B4-BE49-F238E27FC236}">
                <a16:creationId xmlns:a16="http://schemas.microsoft.com/office/drawing/2014/main" id="{C0A36EBE-05C5-AD14-63AD-BBCD239A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Force RTX 4070 Ti &amp; 4070 Graphics Cards | NVIDIA">
            <a:extLst>
              <a:ext uri="{FF2B5EF4-FFF2-40B4-BE49-F238E27FC236}">
                <a16:creationId xmlns:a16="http://schemas.microsoft.com/office/drawing/2014/main" id="{2CB45269-C321-4331-D951-3DF16BD2B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101B1-23D3-9D85-8282-292EB02A1D3D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Source: SEC, Refinitiv, Capital IQ, Annual Reports, Yahoo Finance, Market Watch.              </a:t>
            </a:r>
            <a:r>
              <a:rPr lang="en-US" sz="1400" i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Units: 1 USD         </a:t>
            </a:r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		</a:t>
            </a:r>
            <a:r>
              <a:rPr lang="en-US" sz="1400" b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           20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9A74CFEB-FA49-D3BF-BCDB-761787F46C20}"/>
              </a:ext>
            </a:extLst>
          </p:cNvPr>
          <p:cNvSpPr/>
          <p:nvPr/>
        </p:nvSpPr>
        <p:spPr>
          <a:xfrm>
            <a:off x="0" y="818147"/>
            <a:ext cx="3882189" cy="753979"/>
          </a:xfrm>
          <a:prstGeom prst="homePlat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76B900">
                  <a:lumMod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latin typeface="Biome" panose="020B0503030204020804" pitchFamily="34" charset="0"/>
                <a:cs typeface="Biome" panose="020B0503030204020804" pitchFamily="34" charset="0"/>
              </a:rPr>
              <a:t>Combination Analysis </a:t>
            </a:r>
          </a:p>
          <a:p>
            <a:r>
              <a:rPr lang="en-US" altLang="zh-CN" sz="2400" b="1" i="1" dirty="0">
                <a:latin typeface="Biome" panose="020B0503030204020804" pitchFamily="34" charset="0"/>
                <a:cs typeface="Biome" panose="020B0503030204020804" pitchFamily="34" charset="0"/>
              </a:rPr>
              <a:t>Conclusions</a:t>
            </a:r>
            <a:endParaRPr lang="en-US" sz="2400" b="1" i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6D9E6-99F1-E36A-E1DA-ADCFCA51B9E1}"/>
              </a:ext>
            </a:extLst>
          </p:cNvPr>
          <p:cNvSpPr txBox="1"/>
          <p:nvPr/>
        </p:nvSpPr>
        <p:spPr>
          <a:xfrm>
            <a:off x="3771908" y="3437910"/>
            <a:ext cx="3957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Weighted Price w/0 Synergies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4B704D-CFE2-A5C7-76E1-269D0C7FF48D}"/>
              </a:ext>
            </a:extLst>
          </p:cNvPr>
          <p:cNvSpPr txBox="1"/>
          <p:nvPr/>
        </p:nvSpPr>
        <p:spPr>
          <a:xfrm>
            <a:off x="2133601" y="4362435"/>
            <a:ext cx="1978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sz="16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Earnings Cap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88DF15A-233C-81F2-188D-D4535D2DF8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2175922"/>
              </p:ext>
            </p:extLst>
          </p:nvPr>
        </p:nvGraphicFramePr>
        <p:xfrm>
          <a:off x="1083422" y="1757670"/>
          <a:ext cx="9813472" cy="4594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DF6D958-1479-5762-5D86-1C4A42F68EB4}"/>
              </a:ext>
            </a:extLst>
          </p:cNvPr>
          <p:cNvSpPr/>
          <p:nvPr/>
        </p:nvSpPr>
        <p:spPr>
          <a:xfrm>
            <a:off x="3747194" y="3089189"/>
            <a:ext cx="6805476" cy="19276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dirty="0">
                <a:latin typeface="Biome" panose="020B0503030204020804" pitchFamily="34" charset="0"/>
                <a:cs typeface="Biome" panose="020B0503030204020804" pitchFamily="34" charset="0"/>
              </a:rPr>
              <a:t>Willingness to Accept:</a:t>
            </a:r>
          </a:p>
          <a:p>
            <a:pPr algn="ctr"/>
            <a:r>
              <a:rPr lang="en-US" sz="1500" b="1" dirty="0">
                <a:latin typeface="Biome" panose="020B0503030204020804" pitchFamily="34" charset="0"/>
                <a:cs typeface="Biome" panose="020B0503030204020804" pitchFamily="34" charset="0"/>
              </a:rPr>
              <a:t>Minimum:</a:t>
            </a:r>
          </a:p>
          <a:p>
            <a:pPr algn="ctr"/>
            <a:r>
              <a:rPr lang="en-US" sz="1500" b="1" dirty="0">
                <a:latin typeface="Biome" panose="020B0503030204020804" pitchFamily="34" charset="0"/>
                <a:cs typeface="Biome" panose="020B0503030204020804" pitchFamily="34" charset="0"/>
              </a:rPr>
              <a:t>Lowest Estimation of Synergy</a:t>
            </a:r>
          </a:p>
          <a:p>
            <a:pPr algn="ctr"/>
            <a:r>
              <a:rPr lang="en-US" sz="1500" b="1" dirty="0">
                <a:latin typeface="Biome" panose="020B0503030204020804" pitchFamily="34" charset="0"/>
                <a:cs typeface="Biome" panose="020B0503030204020804" pitchFamily="34" charset="0"/>
              </a:rPr>
              <a:t>$557.22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E8DCFD4E-CFEA-B514-C78A-38A5F815A45A}"/>
              </a:ext>
            </a:extLst>
          </p:cNvPr>
          <p:cNvSpPr/>
          <p:nvPr/>
        </p:nvSpPr>
        <p:spPr>
          <a:xfrm>
            <a:off x="1104775" y="2438759"/>
            <a:ext cx="360148" cy="842205"/>
          </a:xfrm>
          <a:prstGeom prst="upArrow">
            <a:avLst/>
          </a:prstGeom>
          <a:solidFill>
            <a:srgbClr val="76B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BD1D1C-2C35-8F32-237A-689BE21A5B55}"/>
              </a:ext>
            </a:extLst>
          </p:cNvPr>
          <p:cNvSpPr txBox="1"/>
          <p:nvPr/>
        </p:nvSpPr>
        <p:spPr>
          <a:xfrm>
            <a:off x="251013" y="1789280"/>
            <a:ext cx="1825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iome" panose="020B0503030204020804" pitchFamily="34" charset="0"/>
                <a:cs typeface="Biome" panose="020B0503030204020804" pitchFamily="34" charset="0"/>
              </a:rPr>
              <a:t>EPS Breakeven:</a:t>
            </a:r>
          </a:p>
          <a:p>
            <a:r>
              <a:rPr lang="en-US" sz="1600" dirty="0">
                <a:latin typeface="Biome" panose="020B0503030204020804" pitchFamily="34" charset="0"/>
                <a:cs typeface="Biome" panose="020B0503030204020804" pitchFamily="34" charset="0"/>
              </a:rPr>
              <a:t>$536.31</a:t>
            </a:r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3F003F44-CC6E-AF78-F5B2-76FA8A2D9E68}"/>
              </a:ext>
            </a:extLst>
          </p:cNvPr>
          <p:cNvSpPr/>
          <p:nvPr/>
        </p:nvSpPr>
        <p:spPr>
          <a:xfrm rot="10800000">
            <a:off x="4670857" y="4662625"/>
            <a:ext cx="360148" cy="842205"/>
          </a:xfrm>
          <a:prstGeom prst="up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CEACA7-119A-5D94-D8CF-C8E91E3F31C7}"/>
              </a:ext>
            </a:extLst>
          </p:cNvPr>
          <p:cNvSpPr txBox="1"/>
          <p:nvPr/>
        </p:nvSpPr>
        <p:spPr>
          <a:xfrm>
            <a:off x="5014108" y="5579227"/>
            <a:ext cx="1825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iome" panose="020B0503030204020804" pitchFamily="34" charset="0"/>
                <a:cs typeface="Biome" panose="020B0503030204020804" pitchFamily="34" charset="0"/>
              </a:rPr>
              <a:t>Zero Premium:</a:t>
            </a:r>
          </a:p>
          <a:p>
            <a:r>
              <a:rPr lang="en-US" sz="1600" dirty="0">
                <a:latin typeface="Biome" panose="020B0503030204020804" pitchFamily="34" charset="0"/>
                <a:cs typeface="Biome" panose="020B0503030204020804" pitchFamily="34" charset="0"/>
              </a:rPr>
              <a:t>$652.05</a:t>
            </a:r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CF3D1CBB-143D-3219-3BD7-F5458DED54EC}"/>
              </a:ext>
            </a:extLst>
          </p:cNvPr>
          <p:cNvSpPr/>
          <p:nvPr/>
        </p:nvSpPr>
        <p:spPr>
          <a:xfrm>
            <a:off x="6085396" y="2386607"/>
            <a:ext cx="360148" cy="842205"/>
          </a:xfrm>
          <a:prstGeom prst="up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9A88AD-D8A2-554A-194A-42AB6E33B143}"/>
              </a:ext>
            </a:extLst>
          </p:cNvPr>
          <p:cNvSpPr txBox="1"/>
          <p:nvPr/>
        </p:nvSpPr>
        <p:spPr>
          <a:xfrm>
            <a:off x="6028422" y="1553574"/>
            <a:ext cx="2165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iome" panose="020B0503030204020804" pitchFamily="34" charset="0"/>
                <a:cs typeface="Biome" panose="020B0503030204020804" pitchFamily="34" charset="0"/>
              </a:rPr>
              <a:t>Base Estimation of synergy:</a:t>
            </a:r>
          </a:p>
          <a:p>
            <a:r>
              <a:rPr lang="en-US" sz="1600" dirty="0">
                <a:latin typeface="Biome" panose="020B0503030204020804" pitchFamily="34" charset="0"/>
                <a:cs typeface="Biome" panose="020B0503030204020804" pitchFamily="34" charset="0"/>
              </a:rPr>
              <a:t>$685.56</a:t>
            </a:r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0493927B-C39B-06F7-45A7-6289AE1626F6}"/>
              </a:ext>
            </a:extLst>
          </p:cNvPr>
          <p:cNvSpPr/>
          <p:nvPr/>
        </p:nvSpPr>
        <p:spPr>
          <a:xfrm rot="10800000">
            <a:off x="10295428" y="4725381"/>
            <a:ext cx="360148" cy="842205"/>
          </a:xfrm>
          <a:prstGeom prst="up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008D41-2C0F-485C-C673-C47505FEA5AB}"/>
              </a:ext>
            </a:extLst>
          </p:cNvPr>
          <p:cNvSpPr txBox="1"/>
          <p:nvPr/>
        </p:nvSpPr>
        <p:spPr>
          <a:xfrm>
            <a:off x="8782935" y="5522879"/>
            <a:ext cx="2165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iome" panose="020B0503030204020804" pitchFamily="34" charset="0"/>
                <a:cs typeface="Biome" panose="020B0503030204020804" pitchFamily="34" charset="0"/>
              </a:rPr>
              <a:t>Highest Estimation of synergy:</a:t>
            </a:r>
          </a:p>
          <a:p>
            <a:r>
              <a:rPr lang="en-US" sz="1600" dirty="0">
                <a:latin typeface="Biome" panose="020B0503030204020804" pitchFamily="34" charset="0"/>
                <a:cs typeface="Biome" panose="020B0503030204020804" pitchFamily="34" charset="0"/>
              </a:rPr>
              <a:t>$685.56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9A7CE0-5037-EA7C-4DA5-4D80DA75C3A5}"/>
              </a:ext>
            </a:extLst>
          </p:cNvPr>
          <p:cNvSpPr/>
          <p:nvPr/>
        </p:nvSpPr>
        <p:spPr>
          <a:xfrm>
            <a:off x="2488912" y="1937522"/>
            <a:ext cx="3002310" cy="3626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NO Negotiation Region</a:t>
            </a:r>
          </a:p>
        </p:txBody>
      </p:sp>
      <p:pic>
        <p:nvPicPr>
          <p:cNvPr id="37" name="Graphic 36" descr="Meeting with solid fill">
            <a:extLst>
              <a:ext uri="{FF2B5EF4-FFF2-40B4-BE49-F238E27FC236}">
                <a16:creationId xmlns:a16="http://schemas.microsoft.com/office/drawing/2014/main" id="{1D895D47-1101-AB27-398B-5479B3B37E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47991" y="4940592"/>
            <a:ext cx="914400" cy="914400"/>
          </a:xfrm>
          <a:prstGeom prst="rect">
            <a:avLst/>
          </a:prstGeom>
        </p:spPr>
      </p:pic>
      <p:pic>
        <p:nvPicPr>
          <p:cNvPr id="39" name="Graphic 38" descr="Meeting with solid fill">
            <a:extLst>
              <a:ext uri="{FF2B5EF4-FFF2-40B4-BE49-F238E27FC236}">
                <a16:creationId xmlns:a16="http://schemas.microsoft.com/office/drawing/2014/main" id="{0776FF17-B336-7A92-4CDC-C74A318EF5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26713" y="2216348"/>
            <a:ext cx="914400" cy="914400"/>
          </a:xfrm>
          <a:prstGeom prst="rect">
            <a:avLst/>
          </a:prstGeom>
        </p:spPr>
      </p:pic>
      <p:pic>
        <p:nvPicPr>
          <p:cNvPr id="42" name="Graphic 41" descr="Close with solid fill">
            <a:extLst>
              <a:ext uri="{FF2B5EF4-FFF2-40B4-BE49-F238E27FC236}">
                <a16:creationId xmlns:a16="http://schemas.microsoft.com/office/drawing/2014/main" id="{72743875-B45A-8D18-6EC9-FF5FC7E1F5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47991" y="3406732"/>
            <a:ext cx="1139354" cy="113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26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6C5798-1E46-A33C-A790-A1AEBD48A502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BB7C459-0A73-7C3D-E009-C0C5AF94BCDA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2BFB346F-CEC8-7015-E156-2B28FFEF2B44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2C61E88-84F6-18DD-13A1-8DC4583F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EERS AT NVIDIA">
            <a:extLst>
              <a:ext uri="{FF2B5EF4-FFF2-40B4-BE49-F238E27FC236}">
                <a16:creationId xmlns:a16="http://schemas.microsoft.com/office/drawing/2014/main" id="{C0A36EBE-05C5-AD14-63AD-BBCD239A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Force RTX 4070 Ti &amp; 4070 Graphics Cards | NVIDIA">
            <a:extLst>
              <a:ext uri="{FF2B5EF4-FFF2-40B4-BE49-F238E27FC236}">
                <a16:creationId xmlns:a16="http://schemas.microsoft.com/office/drawing/2014/main" id="{2CB45269-C321-4331-D951-3DF16BD2B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101B1-23D3-9D85-8282-292EB02A1D3D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Source: SEC, Refinitiv, Capital IQ, Annual Reports, Yahoo Finance, Market Watch.              			</a:t>
            </a:r>
            <a:r>
              <a:rPr lang="en-US" sz="1400" b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           21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9A74CFEB-FA49-D3BF-BCDB-761787F46C20}"/>
              </a:ext>
            </a:extLst>
          </p:cNvPr>
          <p:cNvSpPr/>
          <p:nvPr/>
        </p:nvSpPr>
        <p:spPr>
          <a:xfrm>
            <a:off x="0" y="818147"/>
            <a:ext cx="5614737" cy="753979"/>
          </a:xfrm>
          <a:prstGeom prst="homePlat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76B900">
                  <a:lumMod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Due diligence </a:t>
            </a:r>
          </a:p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&amp; Risk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CDC8F-E1CA-76B1-A531-8DBDF60B52F4}"/>
              </a:ext>
            </a:extLst>
          </p:cNvPr>
          <p:cNvSpPr txBox="1"/>
          <p:nvPr/>
        </p:nvSpPr>
        <p:spPr>
          <a:xfrm>
            <a:off x="6897006" y="4731177"/>
            <a:ext cx="11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BF8944-1C74-E74D-A5B0-078E4469AD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259" y="818147"/>
            <a:ext cx="5181600" cy="1371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B9819-88CD-5D4C-8B95-9D505CE14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587" y="2843190"/>
            <a:ext cx="6413500" cy="273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2F2441-F239-3144-BAA9-C812867A8E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8329" y="3817786"/>
            <a:ext cx="13970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93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6C5798-1E46-A33C-A790-A1AEBD48A502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BB7C459-0A73-7C3D-E009-C0C5AF94BCDA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2BFB346F-CEC8-7015-E156-2B28FFEF2B44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2C61E88-84F6-18DD-13A1-8DC4583F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EERS AT NVIDIA">
            <a:extLst>
              <a:ext uri="{FF2B5EF4-FFF2-40B4-BE49-F238E27FC236}">
                <a16:creationId xmlns:a16="http://schemas.microsoft.com/office/drawing/2014/main" id="{C0A36EBE-05C5-AD14-63AD-BBCD239A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Force RTX 4070 Ti &amp; 4070 Graphics Cards | NVIDIA">
            <a:extLst>
              <a:ext uri="{FF2B5EF4-FFF2-40B4-BE49-F238E27FC236}">
                <a16:creationId xmlns:a16="http://schemas.microsoft.com/office/drawing/2014/main" id="{2CB45269-C321-4331-D951-3DF16BD2B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101B1-23D3-9D85-8282-292EB02A1D3D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Source: SEC, Refinitiv, Capital IQ, Annual Reports, Yahoo Finance, Market Watch              </a:t>
            </a:r>
            <a:r>
              <a:rPr lang="en-US" sz="1400" i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Units: Millions OR 1EURO      </a:t>
            </a:r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          22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9A74CFEB-FA49-D3BF-BCDB-761787F46C20}"/>
              </a:ext>
            </a:extLst>
          </p:cNvPr>
          <p:cNvSpPr/>
          <p:nvPr/>
        </p:nvSpPr>
        <p:spPr>
          <a:xfrm>
            <a:off x="-1" y="652385"/>
            <a:ext cx="3408219" cy="753979"/>
          </a:xfrm>
          <a:prstGeom prst="homePlat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76B900">
                  <a:lumMod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Biome" panose="020B0503030204020804" pitchFamily="34" charset="0"/>
                <a:cs typeface="Biome" panose="020B0503030204020804" pitchFamily="34" charset="0"/>
              </a:rPr>
              <a:t>FINAL DECISION</a:t>
            </a:r>
            <a:endParaRPr lang="en-US" sz="2400" b="1" i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1C453-042C-2C37-C45F-8C430AB3A49B}"/>
              </a:ext>
            </a:extLst>
          </p:cNvPr>
          <p:cNvSpPr txBox="1"/>
          <p:nvPr/>
        </p:nvSpPr>
        <p:spPr>
          <a:xfrm>
            <a:off x="2229852" y="4082715"/>
            <a:ext cx="186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Earnings 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CDC8F-E1CA-76B1-A531-8DBDF60B52F4}"/>
              </a:ext>
            </a:extLst>
          </p:cNvPr>
          <p:cNvSpPr txBox="1"/>
          <p:nvPr/>
        </p:nvSpPr>
        <p:spPr>
          <a:xfrm>
            <a:off x="6897006" y="4731177"/>
            <a:ext cx="11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0E8F3-DD47-1DC0-541A-ED03DBF48995}"/>
              </a:ext>
            </a:extLst>
          </p:cNvPr>
          <p:cNvSpPr txBox="1"/>
          <p:nvPr/>
        </p:nvSpPr>
        <p:spPr>
          <a:xfrm>
            <a:off x="6160167" y="5380437"/>
            <a:ext cx="11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655F0C-2917-6FDC-0C21-BDAE0B92EAA1}"/>
              </a:ext>
            </a:extLst>
          </p:cNvPr>
          <p:cNvSpPr txBox="1"/>
          <p:nvPr/>
        </p:nvSpPr>
        <p:spPr>
          <a:xfrm>
            <a:off x="5217145" y="2080416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Market Prices</a:t>
            </a:r>
          </a:p>
        </p:txBody>
      </p:sp>
      <p:pic>
        <p:nvPicPr>
          <p:cNvPr id="1026" name="Picture 2" descr="CEO Spotlight: Nvidia’s Jensen Huang">
            <a:extLst>
              <a:ext uri="{FF2B5EF4-FFF2-40B4-BE49-F238E27FC236}">
                <a16:creationId xmlns:a16="http://schemas.microsoft.com/office/drawing/2014/main" id="{4F34157A-00B8-5716-8C67-46093BBC5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828" y="1705003"/>
            <a:ext cx="5506344" cy="367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059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6C5798-1E46-A33C-A790-A1AEBD48A502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BB7C459-0A73-7C3D-E009-C0C5AF94BCDA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2BFB346F-CEC8-7015-E156-2B28FFEF2B44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2C61E88-84F6-18DD-13A1-8DC4583F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EERS AT NVIDIA">
            <a:extLst>
              <a:ext uri="{FF2B5EF4-FFF2-40B4-BE49-F238E27FC236}">
                <a16:creationId xmlns:a16="http://schemas.microsoft.com/office/drawing/2014/main" id="{C0A36EBE-05C5-AD14-63AD-BBCD239A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Force RTX 4070 Ti &amp; 4070 Graphics Cards | NVIDIA">
            <a:extLst>
              <a:ext uri="{FF2B5EF4-FFF2-40B4-BE49-F238E27FC236}">
                <a16:creationId xmlns:a16="http://schemas.microsoft.com/office/drawing/2014/main" id="{2CB45269-C321-4331-D951-3DF16BD2B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101B1-23D3-9D85-8282-292EB02A1D3D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Source: SEC, Refinitiv, Capital IQ, Annual Reports, Yahoo Finance, Market Watch               </a:t>
            </a:r>
            <a:r>
              <a:rPr lang="en-US" sz="1400" i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Units: 1 USD</a:t>
            </a:r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		</a:t>
            </a:r>
            <a:r>
              <a:rPr lang="en-US" sz="1400" b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           1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9A74CFEB-FA49-D3BF-BCDB-761787F46C20}"/>
              </a:ext>
            </a:extLst>
          </p:cNvPr>
          <p:cNvSpPr/>
          <p:nvPr/>
        </p:nvSpPr>
        <p:spPr>
          <a:xfrm>
            <a:off x="0" y="818147"/>
            <a:ext cx="4191990" cy="753979"/>
          </a:xfrm>
          <a:prstGeom prst="homePlat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76B900">
                  <a:lumMod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Biome" panose="020B0503030204020804" pitchFamily="34" charset="0"/>
                <a:cs typeface="Biome" panose="020B0503030204020804" pitchFamily="34" charset="0"/>
              </a:rPr>
              <a:t>EXECUTIVE SUMMARY</a:t>
            </a:r>
            <a:endParaRPr lang="en-US" b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412B13-6DE4-4AD3-F7B0-70FE64B0C2CF}"/>
              </a:ext>
            </a:extLst>
          </p:cNvPr>
          <p:cNvSpPr txBox="1"/>
          <p:nvPr/>
        </p:nvSpPr>
        <p:spPr>
          <a:xfrm>
            <a:off x="729290" y="1757377"/>
            <a:ext cx="8479039" cy="422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n-US" sz="2800" dirty="0">
                <a:latin typeface="Biome" panose="020B0503030204020804" pitchFamily="34" charset="0"/>
                <a:cs typeface="Biome" panose="020B0503030204020804" pitchFamily="34" charset="0"/>
              </a:rPr>
              <a:t>Industry and Company Overview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n-US" sz="2800" dirty="0">
                <a:latin typeface="Biome" panose="020B0503030204020804" pitchFamily="34" charset="0"/>
                <a:cs typeface="Biome" panose="020B0503030204020804" pitchFamily="34" charset="0"/>
              </a:rPr>
              <a:t>Target Valuation with different methods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n-US" sz="2800" dirty="0">
                <a:latin typeface="Biome" panose="020B0503030204020804" pitchFamily="34" charset="0"/>
                <a:cs typeface="Biome" panose="020B0503030204020804" pitchFamily="34" charset="0"/>
              </a:rPr>
              <a:t>Combination Analysis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n-US" sz="2800" dirty="0">
                <a:latin typeface="Biome" panose="020B0503030204020804" pitchFamily="34" charset="0"/>
                <a:cs typeface="Biome" panose="020B0503030204020804" pitchFamily="34" charset="0"/>
              </a:rPr>
              <a:t>Conclusion and Decision</a:t>
            </a:r>
          </a:p>
        </p:txBody>
      </p:sp>
      <p:pic>
        <p:nvPicPr>
          <p:cNvPr id="15" name="Picture 8" descr="asian male analyst">
            <a:extLst>
              <a:ext uri="{FF2B5EF4-FFF2-40B4-BE49-F238E27FC236}">
                <a16:creationId xmlns:a16="http://schemas.microsoft.com/office/drawing/2014/main" id="{570CD532-072F-134E-749E-608428C88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075" y="3042664"/>
            <a:ext cx="989693" cy="939742"/>
          </a:xfrm>
          <a:prstGeom prst="rect">
            <a:avLst/>
          </a:prstGeom>
          <a:noFill/>
          <a:ln w="50800">
            <a:solidFill>
              <a:srgbClr val="0F228C"/>
            </a:solidFill>
          </a:ln>
        </p:spPr>
      </p:pic>
      <p:pic>
        <p:nvPicPr>
          <p:cNvPr id="17" name="Picture 6" descr="asian male analyst">
            <a:extLst>
              <a:ext uri="{FF2B5EF4-FFF2-40B4-BE49-F238E27FC236}">
                <a16:creationId xmlns:a16="http://schemas.microsoft.com/office/drawing/2014/main" id="{E380FF2C-BA5C-2020-B3A4-4B6E335DA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005" y="4105911"/>
            <a:ext cx="902254" cy="902254"/>
          </a:xfrm>
          <a:prstGeom prst="rect">
            <a:avLst/>
          </a:prstGeom>
          <a:noFill/>
          <a:ln w="50800">
            <a:solidFill>
              <a:srgbClr val="76B9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rtificial Intelligence Will Change World, Says Nvidia CEO | Time">
            <a:extLst>
              <a:ext uri="{FF2B5EF4-FFF2-40B4-BE49-F238E27FC236}">
                <a16:creationId xmlns:a16="http://schemas.microsoft.com/office/drawing/2014/main" id="{33BFE6AC-BC29-F569-7186-DB5A03CC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32" y="5343442"/>
            <a:ext cx="1333070" cy="88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asian male intern analyst">
            <a:extLst>
              <a:ext uri="{FF2B5EF4-FFF2-40B4-BE49-F238E27FC236}">
                <a16:creationId xmlns:a16="http://schemas.microsoft.com/office/drawing/2014/main" id="{EFF1DA9B-D5A9-9A0C-790B-D0CFA9F87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911" y="1999916"/>
            <a:ext cx="1024440" cy="102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0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1670"/>
            <a:ext cx="7785425" cy="1621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600" b="1" dirty="0">
                <a:latin typeface="Biome" panose="020B0503030204020804" pitchFamily="34" charset="0"/>
                <a:cs typeface="Biome" panose="020B0503030204020804" pitchFamily="34" charset="0"/>
              </a:rPr>
              <a:t>Strategic Alignment: </a:t>
            </a:r>
            <a:br>
              <a:rPr lang="en" sz="3600" b="1" dirty="0"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en" sz="3600" b="1" dirty="0">
                <a:solidFill>
                  <a:srgbClr val="74B71A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NVIDIA</a:t>
            </a:r>
            <a:r>
              <a:rPr lang="en" sz="3600" b="1" dirty="0">
                <a:latin typeface="Biome" panose="020B0503030204020804" pitchFamily="34" charset="0"/>
                <a:cs typeface="Biome" panose="020B0503030204020804" pitchFamily="34" charset="0"/>
              </a:rPr>
              <a:t> &amp; </a:t>
            </a:r>
            <a:r>
              <a:rPr lang="en" sz="3600" b="1" dirty="0">
                <a:solidFill>
                  <a:srgbClr val="0F238C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ASML</a:t>
            </a:r>
            <a:r>
              <a:rPr lang="en" sz="3600" b="1" dirty="0">
                <a:latin typeface="Biome" panose="020B0503030204020804" pitchFamily="34" charset="0"/>
                <a:cs typeface="Biome" panose="020B0503030204020804" pitchFamily="34" charset="0"/>
              </a:rPr>
              <a:t> Synergies</a:t>
            </a:r>
            <a:endParaRPr sz="3600" b="1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en" sz="2400" dirty="0">
                <a:latin typeface="Biome" panose="020B0503030204020804" pitchFamily="34" charset="0"/>
                <a:cs typeface="Biome" panose="020B0503030204020804" pitchFamily="34" charset="0"/>
              </a:rPr>
              <a:t>How the Acquisition Creates Long-term Value</a:t>
            </a:r>
            <a:endParaRPr sz="24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2370705"/>
            <a:ext cx="9541200" cy="4262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507987" indent="-304792">
              <a:spcBef>
                <a:spcPts val="2000"/>
              </a:spcBef>
              <a:buClr>
                <a:srgbClr val="374151"/>
              </a:buClr>
              <a:buSzPts val="1200"/>
              <a:buFont typeface="+mj-lt"/>
              <a:buAutoNum type="arabicPeriod"/>
            </a:pPr>
            <a:r>
              <a:rPr lang="en-US" sz="1600" dirty="0"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Strategic Rationale:</a:t>
            </a:r>
          </a:p>
          <a:p>
            <a:pPr marL="1117572" lvl="1" indent="-304792">
              <a:buClr>
                <a:srgbClr val="374151"/>
              </a:buClr>
              <a:buSzPts val="1200"/>
            </a:pPr>
            <a:r>
              <a:rPr lang="en-US" sz="1600" dirty="0"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ASML: EUV lithography and </a:t>
            </a:r>
            <a:r>
              <a:rPr lang="en-US" sz="1600" b="1" u="sng" dirty="0"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OLIGOPOLY</a:t>
            </a:r>
            <a:r>
              <a:rPr lang="en-US" sz="1600" dirty="0"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 in the market</a:t>
            </a:r>
          </a:p>
          <a:p>
            <a:pPr marL="1117572" lvl="1" indent="-304792">
              <a:buClr>
                <a:srgbClr val="374151"/>
              </a:buClr>
              <a:buSzPts val="1200"/>
            </a:pPr>
            <a:r>
              <a:rPr lang="en-US" sz="1600" dirty="0"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Nvidia: </a:t>
            </a:r>
            <a:r>
              <a:rPr lang="en-US" sz="1600" b="1" u="sng" dirty="0"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AI boom </a:t>
            </a:r>
            <a:r>
              <a:rPr lang="en-US" sz="1600" dirty="0"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and diverse GPU applications</a:t>
            </a:r>
          </a:p>
          <a:p>
            <a:pPr marL="1117572" lvl="1" indent="-304792">
              <a:buClr>
                <a:srgbClr val="374151"/>
              </a:buClr>
              <a:buSzPts val="1200"/>
            </a:pPr>
            <a:endParaRPr lang="en-US" sz="1600" dirty="0">
              <a:latin typeface="Biome" panose="020B0503030204020804" pitchFamily="34" charset="0"/>
              <a:ea typeface="Roboto"/>
              <a:cs typeface="Biome" panose="020B0503030204020804" pitchFamily="34" charset="0"/>
              <a:sym typeface="Roboto"/>
            </a:endParaRPr>
          </a:p>
          <a:p>
            <a:pPr marL="812780" lvl="1" indent="0">
              <a:buClr>
                <a:srgbClr val="374151"/>
              </a:buClr>
              <a:buSzPts val="1200"/>
              <a:buNone/>
            </a:pPr>
            <a:endParaRPr lang="en-US" sz="1600" dirty="0">
              <a:latin typeface="Biome" panose="020B0503030204020804" pitchFamily="34" charset="0"/>
              <a:ea typeface="Roboto"/>
              <a:cs typeface="Biome" panose="020B0503030204020804" pitchFamily="34" charset="0"/>
              <a:sym typeface="Roboto"/>
            </a:endParaRPr>
          </a:p>
          <a:p>
            <a:pPr marL="507987" indent="-304792">
              <a:buClr>
                <a:srgbClr val="374151"/>
              </a:buClr>
              <a:buSzPts val="1200"/>
              <a:buFont typeface="+mj-lt"/>
              <a:buAutoNum type="arabicPeriod"/>
            </a:pPr>
            <a:r>
              <a:rPr lang="en-US" sz="1600" dirty="0"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Benefits of Acquisition:</a:t>
            </a:r>
          </a:p>
          <a:p>
            <a:pPr marL="1117572" lvl="1" indent="-304792">
              <a:buClr>
                <a:srgbClr val="374151"/>
              </a:buClr>
              <a:buSzPts val="1200"/>
              <a:buFont typeface="+mj-lt"/>
              <a:buAutoNum type="arabicPeriod"/>
            </a:pPr>
            <a:r>
              <a:rPr lang="en-US" sz="1600" dirty="0"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Suppress </a:t>
            </a:r>
            <a:r>
              <a:rPr lang="en-US" sz="1600" b="1" u="sng" dirty="0"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COMPETITION</a:t>
            </a:r>
            <a:r>
              <a:rPr lang="en-US" sz="1600" dirty="0"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 (Intel)</a:t>
            </a:r>
          </a:p>
          <a:p>
            <a:pPr marL="1117572" lvl="1" indent="-304792">
              <a:buClr>
                <a:srgbClr val="374151"/>
              </a:buClr>
              <a:buSzPts val="1200"/>
              <a:buFont typeface="+mj-lt"/>
              <a:buAutoNum type="arabicPeriod"/>
            </a:pPr>
            <a:r>
              <a:rPr lang="en-US" sz="1600" dirty="0"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Lower production </a:t>
            </a:r>
            <a:r>
              <a:rPr lang="en-US" sz="1600" b="1" u="sng" dirty="0"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COSTS</a:t>
            </a:r>
            <a:endParaRPr lang="en-US" sz="1600" dirty="0">
              <a:latin typeface="Biome" panose="020B0503030204020804" pitchFamily="34" charset="0"/>
              <a:ea typeface="Roboto"/>
              <a:cs typeface="Biome" panose="020B0503030204020804" pitchFamily="34" charset="0"/>
              <a:sym typeface="Roboto"/>
            </a:endParaRPr>
          </a:p>
          <a:p>
            <a:pPr marL="1117572" lvl="1" indent="-304792">
              <a:buClr>
                <a:srgbClr val="374151"/>
              </a:buClr>
              <a:buSzPts val="1200"/>
              <a:buFont typeface="+mj-lt"/>
              <a:buAutoNum type="arabicPeriod"/>
            </a:pPr>
            <a:r>
              <a:rPr lang="en-US" sz="1600" dirty="0"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Enhanced innovation </a:t>
            </a:r>
            <a:r>
              <a:rPr lang="en-US" sz="1600" b="1" u="sng" dirty="0"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POTENTIAL</a:t>
            </a:r>
            <a:r>
              <a:rPr lang="en-US" sz="1600" dirty="0"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 (</a:t>
            </a:r>
            <a:r>
              <a:rPr lang="en-US" sz="1600" dirty="0" err="1"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CULitho</a:t>
            </a:r>
            <a:r>
              <a:rPr lang="en-US" sz="1600" dirty="0"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)</a:t>
            </a:r>
          </a:p>
          <a:p>
            <a:pPr marL="1117572" lvl="1" indent="-304792">
              <a:buClr>
                <a:srgbClr val="374151"/>
              </a:buClr>
              <a:buSzPts val="1200"/>
              <a:buFont typeface="+mj-lt"/>
              <a:buAutoNum type="arabicPeriod"/>
            </a:pPr>
            <a:r>
              <a:rPr lang="en-US" sz="1600" dirty="0">
                <a:latin typeface="Biome" panose="020B0503030204020804" pitchFamily="34" charset="0"/>
                <a:cs typeface="Biome" panose="020B0503030204020804" pitchFamily="34" charset="0"/>
              </a:rPr>
              <a:t>Access to ASML's </a:t>
            </a:r>
            <a:r>
              <a:rPr lang="en-US" sz="1600" b="1" u="sng" dirty="0">
                <a:latin typeface="Biome" panose="020B0503030204020804" pitchFamily="34" charset="0"/>
                <a:cs typeface="Biome" panose="020B0503030204020804" pitchFamily="34" charset="0"/>
              </a:rPr>
              <a:t>strong intellectual property and patent portfolio</a:t>
            </a:r>
            <a:endParaRPr lang="en-US" sz="1600" dirty="0">
              <a:latin typeface="Biome" panose="020B0503030204020804" pitchFamily="34" charset="0"/>
              <a:ea typeface="Roboto"/>
              <a:cs typeface="Biome" panose="020B0503030204020804" pitchFamily="34" charset="0"/>
              <a:sym typeface="Roboto"/>
            </a:endParaRPr>
          </a:p>
          <a:p>
            <a:pPr marL="507987" indent="-304792">
              <a:buClr>
                <a:srgbClr val="374151"/>
              </a:buClr>
              <a:buSzPts val="1200"/>
              <a:buFont typeface="+mj-lt"/>
              <a:buAutoNum type="arabicPeriod"/>
            </a:pPr>
            <a:endParaRPr lang="en-US" sz="1600" dirty="0">
              <a:latin typeface="Biome" panose="020B0503030204020804" pitchFamily="34" charset="0"/>
              <a:ea typeface="Roboto"/>
              <a:cs typeface="Biome" panose="020B0503030204020804" pitchFamily="34" charset="0"/>
              <a:sym typeface="Roboto"/>
            </a:endParaRPr>
          </a:p>
          <a:p>
            <a:pPr marL="203195" indent="0">
              <a:buClr>
                <a:srgbClr val="374151"/>
              </a:buClr>
              <a:buSzPts val="1200"/>
              <a:buNone/>
            </a:pPr>
            <a:r>
              <a:rPr lang="en-US" sz="2400" dirty="0">
                <a:solidFill>
                  <a:schemeClr val="accent6"/>
                </a:solidFill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The complementary nature of their businesses can result in </a:t>
            </a:r>
            <a:r>
              <a:rPr lang="en-US" sz="2400" b="1" u="sng" dirty="0">
                <a:solidFill>
                  <a:schemeClr val="accent6"/>
                </a:solidFill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COST SAVINGS</a:t>
            </a:r>
            <a:r>
              <a:rPr lang="en-US" sz="2400" b="1" dirty="0">
                <a:solidFill>
                  <a:schemeClr val="accent6"/>
                </a:solidFill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, </a:t>
            </a:r>
            <a:r>
              <a:rPr lang="en-US" sz="2400" b="1" u="sng" dirty="0">
                <a:solidFill>
                  <a:schemeClr val="accent6"/>
                </a:solidFill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REVENUE GROWTH</a:t>
            </a:r>
            <a:r>
              <a:rPr lang="en-US" sz="2400" dirty="0">
                <a:solidFill>
                  <a:schemeClr val="accent6"/>
                </a:solidFill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, and </a:t>
            </a:r>
            <a:r>
              <a:rPr lang="en-US" sz="2400" b="1" u="sng" dirty="0">
                <a:solidFill>
                  <a:schemeClr val="accent6"/>
                </a:solidFill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INCREASED INNOVATION POTENTIAL</a:t>
            </a:r>
            <a:r>
              <a:rPr lang="en-US" sz="2400" dirty="0">
                <a:solidFill>
                  <a:schemeClr val="accent6"/>
                </a:solidFill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1E906D-C4D8-AF78-4FEF-98272D2A9185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8" name="Pentagon 7">
              <a:extLst>
                <a:ext uri="{FF2B5EF4-FFF2-40B4-BE49-F238E27FC236}">
                  <a16:creationId xmlns:a16="http://schemas.microsoft.com/office/drawing/2014/main" id="{63A88206-06EE-71FE-5183-1E27B5FD405B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  <p:sp>
          <p:nvSpPr>
            <p:cNvPr id="9" name="Pentagon 8">
              <a:extLst>
                <a:ext uri="{FF2B5EF4-FFF2-40B4-BE49-F238E27FC236}">
                  <a16:creationId xmlns:a16="http://schemas.microsoft.com/office/drawing/2014/main" id="{A310AE2E-9DF8-5A4B-6757-E789A45598D1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</p:grpSp>
      <p:pic>
        <p:nvPicPr>
          <p:cNvPr id="10" name="Picture 4" descr="CAREERS AT NVIDIA">
            <a:extLst>
              <a:ext uri="{FF2B5EF4-FFF2-40B4-BE49-F238E27FC236}">
                <a16:creationId xmlns:a16="http://schemas.microsoft.com/office/drawing/2014/main" id="{2010A5FB-6DE1-C1C5-3619-3126458CE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A9C4C09-8767-3DD4-B192-444212F8F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GeForce RTX 4070 Ti &amp; 4070 Graphics Cards | NVIDIA">
            <a:extLst>
              <a:ext uri="{FF2B5EF4-FFF2-40B4-BE49-F238E27FC236}">
                <a16:creationId xmlns:a16="http://schemas.microsoft.com/office/drawing/2014/main" id="{FC085CDF-6E10-C258-1D4B-FE0DB8512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an Oligopoly? - 2020 - Robinhood">
            <a:extLst>
              <a:ext uri="{FF2B5EF4-FFF2-40B4-BE49-F238E27FC236}">
                <a16:creationId xmlns:a16="http://schemas.microsoft.com/office/drawing/2014/main" id="{F8F2C145-A07A-0E4B-503D-DAD01094F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150" y="855529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ML Developing Next-Gen EUV Lithography - IEEE Spectrum">
            <a:extLst>
              <a:ext uri="{FF2B5EF4-FFF2-40B4-BE49-F238E27FC236}">
                <a16:creationId xmlns:a16="http://schemas.microsoft.com/office/drawing/2014/main" id="{96FAB568-5EA6-D4A4-0154-49DD50EA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150" y="1099494"/>
            <a:ext cx="3427698" cy="205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3,711 Gpu Images, Stock Photos &amp; Vectors | Shutterstock">
            <a:extLst>
              <a:ext uri="{FF2B5EF4-FFF2-40B4-BE49-F238E27FC236}">
                <a16:creationId xmlns:a16="http://schemas.microsoft.com/office/drawing/2014/main" id="{32E1FFEC-8F7C-030E-FE6E-D41E9E67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25" y="1093987"/>
            <a:ext cx="34544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C Stock Price and Chart — TradingView">
            <a:extLst>
              <a:ext uri="{FF2B5EF4-FFF2-40B4-BE49-F238E27FC236}">
                <a16:creationId xmlns:a16="http://schemas.microsoft.com/office/drawing/2014/main" id="{6B97808C-E0C0-9A19-09BA-CB2BBA314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4111665"/>
            <a:ext cx="1701637" cy="170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AAC3EA-5D79-E2E8-9B97-EA64F08D38A6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Source: SEC, Refinitiv, Capital IQ, Annual Reports, Yahoo Finance, Market Watch               </a:t>
            </a:r>
            <a:r>
              <a:rPr lang="en-US" sz="1400" i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Units: 1 USD</a:t>
            </a:r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		</a:t>
            </a:r>
            <a:r>
              <a:rPr lang="en-US" sz="1400" b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          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6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6C5798-1E46-A33C-A790-A1AEBD48A502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BB7C459-0A73-7C3D-E009-C0C5AF94BCDA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2BFB346F-CEC8-7015-E156-2B28FFEF2B44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2C61E88-84F6-18DD-13A1-8DC4583F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EERS AT NVIDIA">
            <a:extLst>
              <a:ext uri="{FF2B5EF4-FFF2-40B4-BE49-F238E27FC236}">
                <a16:creationId xmlns:a16="http://schemas.microsoft.com/office/drawing/2014/main" id="{C0A36EBE-05C5-AD14-63AD-BBCD239A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Force RTX 4070 Ti &amp; 4070 Graphics Cards | NVIDIA">
            <a:extLst>
              <a:ext uri="{FF2B5EF4-FFF2-40B4-BE49-F238E27FC236}">
                <a16:creationId xmlns:a16="http://schemas.microsoft.com/office/drawing/2014/main" id="{2CB45269-C321-4331-D951-3DF16BD2B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101B1-23D3-9D85-8282-292EB02A1D3D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Source: SEC, Refinitiv, Capital IQ, Annual Reports, Yahoo Finance, Market Watch               </a:t>
            </a:r>
            <a:r>
              <a:rPr lang="en-US" sz="1400" i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Units: 1 USD</a:t>
            </a:r>
            <a:r>
              <a:rPr lang="en-US" sz="1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         		</a:t>
            </a:r>
            <a:r>
              <a:rPr lang="en-US" sz="1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                    3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9A74CFEB-FA49-D3BF-BCDB-761787F46C20}"/>
              </a:ext>
            </a:extLst>
          </p:cNvPr>
          <p:cNvSpPr/>
          <p:nvPr/>
        </p:nvSpPr>
        <p:spPr>
          <a:xfrm>
            <a:off x="0" y="818147"/>
            <a:ext cx="3882189" cy="753979"/>
          </a:xfrm>
          <a:prstGeom prst="homePlat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76B900">
                  <a:lumMod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1" dirty="0">
                <a:latin typeface="Biome" panose="020B0503030204020804" pitchFamily="34" charset="0"/>
                <a:cs typeface="Biome" panose="020B0503030204020804" pitchFamily="34" charset="0"/>
              </a:rPr>
              <a:t>SWOT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B75140-81BF-30FB-F695-24D83D0B0189}"/>
              </a:ext>
            </a:extLst>
          </p:cNvPr>
          <p:cNvSpPr/>
          <p:nvPr/>
        </p:nvSpPr>
        <p:spPr>
          <a:xfrm>
            <a:off x="218273" y="1798602"/>
            <a:ext cx="2652320" cy="246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pc="40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STRENGTHS</a:t>
            </a:r>
          </a:p>
        </p:txBody>
      </p:sp>
      <p:sp>
        <p:nvSpPr>
          <p:cNvPr id="4" name="Google Shape;61;p14">
            <a:extLst>
              <a:ext uri="{FF2B5EF4-FFF2-40B4-BE49-F238E27FC236}">
                <a16:creationId xmlns:a16="http://schemas.microsoft.com/office/drawing/2014/main" id="{8C7B4A7A-D090-5525-5C26-6A983A5AE987}"/>
              </a:ext>
            </a:extLst>
          </p:cNvPr>
          <p:cNvSpPr txBox="1">
            <a:spLocks/>
          </p:cNvSpPr>
          <p:nvPr/>
        </p:nvSpPr>
        <p:spPr>
          <a:xfrm>
            <a:off x="252709" y="2180251"/>
            <a:ext cx="2617884" cy="4074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3195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</a:pPr>
            <a:r>
              <a:rPr lang="en-US" sz="1067" b="1" dirty="0"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Strategic Strong financial statement</a:t>
            </a:r>
          </a:p>
          <a:p>
            <a:pPr marL="203195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</a:pPr>
            <a:r>
              <a:rPr lang="en-US" sz="1067" b="1" dirty="0"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Higher GM than industry</a:t>
            </a:r>
          </a:p>
          <a:p>
            <a:pPr marL="203195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</a:pPr>
            <a:endParaRPr lang="en-US" sz="1067" b="1" dirty="0">
              <a:latin typeface="Biome" panose="020B0503030204020804" pitchFamily="34" charset="0"/>
              <a:ea typeface="Roboto"/>
              <a:cs typeface="Biome" panose="020B0503030204020804" pitchFamily="34" charset="0"/>
              <a:sym typeface="Roboto"/>
            </a:endParaRPr>
          </a:p>
          <a:p>
            <a:pPr marL="203195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</a:pPr>
            <a:endParaRPr lang="en-US" sz="1067" b="1" dirty="0">
              <a:latin typeface="Biome" panose="020B0503030204020804" pitchFamily="34" charset="0"/>
              <a:ea typeface="Roboto"/>
              <a:cs typeface="Biome" panose="020B0503030204020804" pitchFamily="34" charset="0"/>
              <a:sym typeface="Roboto"/>
            </a:endParaRPr>
          </a:p>
          <a:p>
            <a:pPr marL="203195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</a:pPr>
            <a:endParaRPr lang="en-US" sz="1067" b="1" dirty="0">
              <a:latin typeface="Biome" panose="020B0503030204020804" pitchFamily="34" charset="0"/>
              <a:ea typeface="Roboto"/>
              <a:cs typeface="Biome" panose="020B0503030204020804" pitchFamily="34" charset="0"/>
              <a:sym typeface="Roboto"/>
            </a:endParaRPr>
          </a:p>
          <a:p>
            <a:pPr marL="203195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</a:pPr>
            <a:endParaRPr lang="en-US" sz="1067" b="1" dirty="0">
              <a:latin typeface="Biome" panose="020B0503030204020804" pitchFamily="34" charset="0"/>
              <a:ea typeface="Roboto"/>
              <a:cs typeface="Biome" panose="020B0503030204020804" pitchFamily="34" charset="0"/>
              <a:sym typeface="Roboto"/>
            </a:endParaRPr>
          </a:p>
          <a:p>
            <a:pPr marL="203195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</a:pPr>
            <a:r>
              <a:rPr lang="en-US" sz="1067" b="1" dirty="0"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Technology lead over peers &amp; market leader in lithography systems</a:t>
            </a:r>
          </a:p>
          <a:p>
            <a:pPr marL="203195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</a:pPr>
            <a:r>
              <a:rPr lang="en-US" sz="1067" b="1" dirty="0"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Globalized market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921672-FECE-7CA9-7C50-A54BF3885E2E}"/>
              </a:ext>
            </a:extLst>
          </p:cNvPr>
          <p:cNvSpPr/>
          <p:nvPr/>
        </p:nvSpPr>
        <p:spPr>
          <a:xfrm>
            <a:off x="3234416" y="1798601"/>
            <a:ext cx="2617884" cy="2467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pc="40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WEAKNESS</a:t>
            </a:r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B11CF7E7-1A64-BA28-8C97-8418868D9B94}"/>
              </a:ext>
            </a:extLst>
          </p:cNvPr>
          <p:cNvSpPr txBox="1">
            <a:spLocks/>
          </p:cNvSpPr>
          <p:nvPr/>
        </p:nvSpPr>
        <p:spPr>
          <a:xfrm>
            <a:off x="3204159" y="2158577"/>
            <a:ext cx="2646715" cy="4096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Montserrat" pitchFamily="2" charset="77"/>
                <a:ea typeface="Verdana" panose="020B0604030504040204" pitchFamily="34" charset="0"/>
                <a:cs typeface="Verdana" panose="020B0604030504040204" pitchFamily="34" charset="0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195" indent="0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  <a:buNone/>
            </a:pPr>
            <a:r>
              <a:rPr lang="en-US" sz="1067" b="1" dirty="0">
                <a:solidFill>
                  <a:schemeClr val="tx1"/>
                </a:solidFill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High R&amp;D costs</a:t>
            </a:r>
          </a:p>
          <a:p>
            <a:pPr marL="203195" indent="0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  <a:buNone/>
            </a:pPr>
            <a:endParaRPr lang="en-US" sz="1067" b="1" dirty="0">
              <a:solidFill>
                <a:schemeClr val="tx1"/>
              </a:solidFill>
              <a:latin typeface="Biome" panose="020B0503030204020804" pitchFamily="34" charset="0"/>
              <a:ea typeface="Roboto"/>
              <a:cs typeface="Biome" panose="020B0503030204020804" pitchFamily="34" charset="0"/>
              <a:sym typeface="Roboto"/>
            </a:endParaRPr>
          </a:p>
          <a:p>
            <a:pPr marL="203195" indent="0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  <a:buNone/>
            </a:pPr>
            <a:endParaRPr lang="en-US" sz="1067" b="1" dirty="0">
              <a:solidFill>
                <a:schemeClr val="tx1"/>
              </a:solidFill>
              <a:latin typeface="Biome" panose="020B0503030204020804" pitchFamily="34" charset="0"/>
              <a:ea typeface="Roboto"/>
              <a:cs typeface="Biome" panose="020B0503030204020804" pitchFamily="34" charset="0"/>
              <a:sym typeface="Roboto"/>
            </a:endParaRPr>
          </a:p>
          <a:p>
            <a:pPr marL="203195" indent="0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  <a:buNone/>
            </a:pPr>
            <a:endParaRPr lang="en-US" sz="1067" b="1" dirty="0">
              <a:solidFill>
                <a:schemeClr val="tx1"/>
              </a:solidFill>
              <a:latin typeface="Biome" panose="020B0503030204020804" pitchFamily="34" charset="0"/>
              <a:ea typeface="Roboto"/>
              <a:cs typeface="Biome" panose="020B0503030204020804" pitchFamily="34" charset="0"/>
              <a:sym typeface="Roboto"/>
            </a:endParaRPr>
          </a:p>
          <a:p>
            <a:pPr marL="203195" indent="0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  <a:buNone/>
            </a:pPr>
            <a:endParaRPr lang="en-US" sz="1067" b="1" dirty="0">
              <a:solidFill>
                <a:schemeClr val="tx1"/>
              </a:solidFill>
              <a:latin typeface="Biome" panose="020B0503030204020804" pitchFamily="34" charset="0"/>
              <a:ea typeface="Roboto"/>
              <a:cs typeface="Biome" panose="020B0503030204020804" pitchFamily="34" charset="0"/>
              <a:sym typeface="Roboto"/>
            </a:endParaRPr>
          </a:p>
          <a:p>
            <a:pPr marL="203195" indent="0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  <a:buNone/>
            </a:pPr>
            <a:endParaRPr lang="en-US" sz="1067" b="1" dirty="0">
              <a:solidFill>
                <a:schemeClr val="tx1"/>
              </a:solidFill>
              <a:latin typeface="Biome" panose="020B0503030204020804" pitchFamily="34" charset="0"/>
              <a:ea typeface="Roboto"/>
              <a:cs typeface="Biome" panose="020B0503030204020804" pitchFamily="34" charset="0"/>
              <a:sym typeface="Roboto"/>
            </a:endParaRPr>
          </a:p>
          <a:p>
            <a:pPr marL="203195" indent="0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  <a:buNone/>
            </a:pPr>
            <a:r>
              <a:rPr lang="en-US" sz="2400" b="1" dirty="0">
                <a:solidFill>
                  <a:srgbClr val="FF0000"/>
                </a:solidFill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Ambitionless</a:t>
            </a:r>
          </a:p>
          <a:p>
            <a:pPr marL="203195" indent="0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  <a:buNone/>
            </a:pPr>
            <a:r>
              <a:rPr lang="en-US" sz="1067" b="1" dirty="0">
                <a:solidFill>
                  <a:schemeClr val="tx1"/>
                </a:solidFill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Low current ratio</a:t>
            </a:r>
          </a:p>
          <a:p>
            <a:pPr marL="203195" indent="0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  <a:buNone/>
            </a:pPr>
            <a:r>
              <a:rPr lang="en-US" sz="1067" b="1" dirty="0">
                <a:solidFill>
                  <a:schemeClr val="tx1"/>
                </a:solidFill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culture</a:t>
            </a:r>
          </a:p>
          <a:p>
            <a:pPr marL="203195" indent="0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  <a:buNone/>
            </a:pPr>
            <a:r>
              <a:rPr lang="en-US" sz="1100" b="1" dirty="0">
                <a:solidFill>
                  <a:schemeClr val="tx1"/>
                </a:solidFill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High reliance on certain product</a:t>
            </a:r>
          </a:p>
          <a:p>
            <a:pPr marL="203195" indent="0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  <a:buNone/>
            </a:pPr>
            <a:endParaRPr lang="en-US" sz="1067" b="1" dirty="0">
              <a:solidFill>
                <a:schemeClr val="tx1"/>
              </a:solidFill>
              <a:latin typeface="Biome" panose="020B0503030204020804" pitchFamily="34" charset="0"/>
              <a:ea typeface="Roboto"/>
              <a:cs typeface="Biome" panose="020B0503030204020804" pitchFamily="34" charset="0"/>
              <a:sym typeface="Roboto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B30284-06E0-40FD-A669-D25C3CCC0F56}"/>
              </a:ext>
            </a:extLst>
          </p:cNvPr>
          <p:cNvSpPr/>
          <p:nvPr/>
        </p:nvSpPr>
        <p:spPr>
          <a:xfrm>
            <a:off x="6097615" y="1798601"/>
            <a:ext cx="2617884" cy="2467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pc="40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OPPORTUNITY</a:t>
            </a:r>
          </a:p>
        </p:txBody>
      </p:sp>
      <p:sp>
        <p:nvSpPr>
          <p:cNvPr id="12" name="Google Shape;61;p14">
            <a:extLst>
              <a:ext uri="{FF2B5EF4-FFF2-40B4-BE49-F238E27FC236}">
                <a16:creationId xmlns:a16="http://schemas.microsoft.com/office/drawing/2014/main" id="{985BB842-E9D7-B361-7F4F-F5F404640AA6}"/>
              </a:ext>
            </a:extLst>
          </p:cNvPr>
          <p:cNvSpPr txBox="1">
            <a:spLocks/>
          </p:cNvSpPr>
          <p:nvPr/>
        </p:nvSpPr>
        <p:spPr>
          <a:xfrm>
            <a:off x="6097615" y="2139839"/>
            <a:ext cx="2617884" cy="4115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Montserrat" pitchFamily="2" charset="77"/>
                <a:ea typeface="Verdana" panose="020B0604030504040204" pitchFamily="34" charset="0"/>
                <a:cs typeface="Verdana" panose="020B0604030504040204" pitchFamily="34" charset="0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195" indent="0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  <a:buNone/>
            </a:pPr>
            <a:r>
              <a:rPr lang="en-US" sz="1067" b="1" dirty="0">
                <a:solidFill>
                  <a:schemeClr val="tx1"/>
                </a:solidFill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Innovation (major drivers)</a:t>
            </a:r>
          </a:p>
          <a:p>
            <a:pPr marL="507987" indent="-304792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</a:pPr>
            <a:r>
              <a:rPr lang="en-US" sz="1067" dirty="0">
                <a:solidFill>
                  <a:schemeClr val="tx1"/>
                </a:solidFill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5G connectivity, Artificial intelligence, Autonomous driving, big data</a:t>
            </a:r>
          </a:p>
          <a:p>
            <a:pPr marL="203195" indent="0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  <a:buNone/>
            </a:pPr>
            <a:r>
              <a:rPr lang="en-US" sz="1067" b="1" dirty="0">
                <a:solidFill>
                  <a:schemeClr val="tx1"/>
                </a:solidFill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Growing demand for semiconductors</a:t>
            </a:r>
          </a:p>
          <a:p>
            <a:pPr marL="507987" indent="-304792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</a:pPr>
            <a:r>
              <a:rPr lang="en-US" sz="1067" dirty="0">
                <a:solidFill>
                  <a:schemeClr val="tx1"/>
                </a:solidFill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Chip shortage - memory&amp; logic</a:t>
            </a:r>
          </a:p>
          <a:p>
            <a:pPr marL="203195" indent="0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  <a:buNone/>
            </a:pPr>
            <a:r>
              <a:rPr lang="en-US" sz="1067" b="1" dirty="0">
                <a:solidFill>
                  <a:schemeClr val="tx1"/>
                </a:solidFill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Develop new lithography technology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9DD23C-08A1-EE70-3B78-3180FE2D2D6C}"/>
              </a:ext>
            </a:extLst>
          </p:cNvPr>
          <p:cNvSpPr/>
          <p:nvPr/>
        </p:nvSpPr>
        <p:spPr>
          <a:xfrm>
            <a:off x="8960814" y="1784176"/>
            <a:ext cx="2835018" cy="246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pc="40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THREATS</a:t>
            </a:r>
          </a:p>
        </p:txBody>
      </p:sp>
      <p:sp>
        <p:nvSpPr>
          <p:cNvPr id="15" name="Google Shape;61;p14">
            <a:extLst>
              <a:ext uri="{FF2B5EF4-FFF2-40B4-BE49-F238E27FC236}">
                <a16:creationId xmlns:a16="http://schemas.microsoft.com/office/drawing/2014/main" id="{D87122C1-7223-211A-801E-E5B6DEFDA47F}"/>
              </a:ext>
            </a:extLst>
          </p:cNvPr>
          <p:cNvSpPr txBox="1">
            <a:spLocks/>
          </p:cNvSpPr>
          <p:nvPr/>
        </p:nvSpPr>
        <p:spPr>
          <a:xfrm>
            <a:off x="8962240" y="2180244"/>
            <a:ext cx="2833592" cy="4003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Montserrat" pitchFamily="2" charset="77"/>
                <a:ea typeface="Verdana" panose="020B0604030504040204" pitchFamily="34" charset="0"/>
                <a:cs typeface="Verdana" panose="020B0604030504040204" pitchFamily="34" charset="0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195" indent="0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  <a:buNone/>
            </a:pPr>
            <a:r>
              <a:rPr lang="en-US" sz="1067" b="1" dirty="0">
                <a:solidFill>
                  <a:schemeClr val="tx1"/>
                </a:solidFill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Macro Events</a:t>
            </a:r>
          </a:p>
          <a:p>
            <a:pPr marL="507987" indent="-304792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</a:pPr>
            <a:r>
              <a:rPr lang="en-US" sz="1067" dirty="0">
                <a:solidFill>
                  <a:schemeClr val="tx1"/>
                </a:solidFill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Slow Growth, low adoption</a:t>
            </a:r>
          </a:p>
          <a:p>
            <a:pPr marL="507987" indent="-304792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</a:pPr>
            <a:r>
              <a:rPr lang="en-US" sz="1067" dirty="0">
                <a:solidFill>
                  <a:schemeClr val="tx1"/>
                </a:solidFill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Geopolitical tension </a:t>
            </a:r>
          </a:p>
          <a:p>
            <a:pPr marL="507987" indent="-304792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</a:pPr>
            <a:endParaRPr lang="en-US" sz="1067" b="1" dirty="0">
              <a:solidFill>
                <a:schemeClr val="tx1"/>
              </a:solidFill>
              <a:latin typeface="Biome" panose="020B0503030204020804" pitchFamily="34" charset="0"/>
              <a:ea typeface="Roboto"/>
              <a:cs typeface="Biome" panose="020B0503030204020804" pitchFamily="34" charset="0"/>
              <a:sym typeface="Roboto"/>
            </a:endParaRPr>
          </a:p>
          <a:p>
            <a:pPr marL="203195" indent="0">
              <a:lnSpc>
                <a:spcPct val="100000"/>
              </a:lnSpc>
              <a:spcBef>
                <a:spcPts val="800"/>
              </a:spcBef>
              <a:buClr>
                <a:srgbClr val="374151"/>
              </a:buClr>
              <a:buSzPts val="1200"/>
              <a:buNone/>
            </a:pPr>
            <a:r>
              <a:rPr lang="en-US" sz="1067" b="1" dirty="0">
                <a:solidFill>
                  <a:schemeClr val="tx1"/>
                </a:solidFill>
                <a:latin typeface="Biome" panose="020B0503030204020804" pitchFamily="34" charset="0"/>
                <a:ea typeface="Roboto"/>
                <a:cs typeface="Biome" panose="020B0503030204020804" pitchFamily="34" charset="0"/>
                <a:sym typeface="Roboto"/>
              </a:rPr>
              <a:t>Semiconductor industries are highly competitive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692BAA6F-5986-4CCA-C854-A82CA63CB664}"/>
              </a:ext>
            </a:extLst>
          </p:cNvPr>
          <p:cNvSpPr/>
          <p:nvPr/>
        </p:nvSpPr>
        <p:spPr>
          <a:xfrm>
            <a:off x="506201" y="3060309"/>
            <a:ext cx="1072412" cy="981925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R: 14%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35EA2EED-B1CE-B203-093F-4BFB1E5461A5}"/>
              </a:ext>
            </a:extLst>
          </p:cNvPr>
          <p:cNvSpPr/>
          <p:nvPr/>
        </p:nvSpPr>
        <p:spPr>
          <a:xfrm>
            <a:off x="1635214" y="3060745"/>
            <a:ext cx="1265101" cy="981925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GM: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10.5%</a:t>
            </a:r>
          </a:p>
        </p:txBody>
      </p:sp>
      <p:pic>
        <p:nvPicPr>
          <p:cNvPr id="2050" name="Picture 2" descr="Why Are Europe and Asia Regarded as Separate Continents? - Parade:  Entertainment, Recipes, Health, Life, Holidays">
            <a:extLst>
              <a:ext uri="{FF2B5EF4-FFF2-40B4-BE49-F238E27FC236}">
                <a16:creationId xmlns:a16="http://schemas.microsoft.com/office/drawing/2014/main" id="{37F3B383-B41B-BF68-1EA4-17C2D0691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01" y="4739134"/>
            <a:ext cx="2261377" cy="140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An R&amp;D Lab? - OnePointe Solutions">
            <a:extLst>
              <a:ext uri="{FF2B5EF4-FFF2-40B4-BE49-F238E27FC236}">
                <a16:creationId xmlns:a16="http://schemas.microsoft.com/office/drawing/2014/main" id="{9CCFF83B-E46A-228C-5260-EE318F40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159" y="2673816"/>
            <a:ext cx="2633940" cy="10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TC Stock Price and Chart — TradingView">
            <a:extLst>
              <a:ext uri="{FF2B5EF4-FFF2-40B4-BE49-F238E27FC236}">
                <a16:creationId xmlns:a16="http://schemas.microsoft.com/office/drawing/2014/main" id="{359AD40B-4B91-56D3-86A7-E4B1966D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886" y="4523747"/>
            <a:ext cx="873161" cy="87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amsung Logo | Brand Identity | Samsung US">
            <a:extLst>
              <a:ext uri="{FF2B5EF4-FFF2-40B4-BE49-F238E27FC236}">
                <a16:creationId xmlns:a16="http://schemas.microsoft.com/office/drawing/2014/main" id="{E9D1B5CB-17B2-C37A-9787-E5D824B94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852" y="5396908"/>
            <a:ext cx="1725936" cy="78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OGO: Taiwan Semiconductor Manufacturing TSMC infographic">
            <a:extLst>
              <a:ext uri="{FF2B5EF4-FFF2-40B4-BE49-F238E27FC236}">
                <a16:creationId xmlns:a16="http://schemas.microsoft.com/office/drawing/2014/main" id="{9CAA4819-9DB9-DA4E-EB2D-203940A93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047" y="4523747"/>
            <a:ext cx="873161" cy="87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earn About Differences Between Logistics Vs. Supply Chain Management">
            <a:extLst>
              <a:ext uri="{FF2B5EF4-FFF2-40B4-BE49-F238E27FC236}">
                <a16:creationId xmlns:a16="http://schemas.microsoft.com/office/drawing/2014/main" id="{B981175C-A64E-D910-F205-58376864F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542" y="4086317"/>
            <a:ext cx="2830290" cy="191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37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8" grpId="0" animBg="1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15600" y="2598057"/>
            <a:ext cx="11360800" cy="34938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34329">
              <a:buSzPct val="100000"/>
            </a:pPr>
            <a:r>
              <a:rPr lang="en" sz="1600" dirty="0">
                <a:latin typeface="Biome" panose="020B0503030204020804" pitchFamily="34" charset="0"/>
                <a:cs typeface="Biome" panose="020B0503030204020804" pitchFamily="34" charset="0"/>
              </a:rPr>
              <a:t>Increasing access to </a:t>
            </a:r>
            <a:r>
              <a:rPr lang="en" sz="1600" b="1" u="sng" dirty="0">
                <a:latin typeface="Biome" panose="020B0503030204020804" pitchFamily="34" charset="0"/>
                <a:cs typeface="Biome" panose="020B0503030204020804" pitchFamily="34" charset="0"/>
              </a:rPr>
              <a:t>Chinese market</a:t>
            </a:r>
            <a:endParaRPr sz="16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indent="-434329">
              <a:buSzPct val="100000"/>
            </a:pPr>
            <a:endParaRPr lang="en" sz="16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indent="-434329">
              <a:buSzPct val="100000"/>
            </a:pPr>
            <a:r>
              <a:rPr lang="en" sz="1600" b="1" u="sng" dirty="0">
                <a:latin typeface="Biome" panose="020B0503030204020804" pitchFamily="34" charset="0"/>
                <a:cs typeface="Biome" panose="020B0503030204020804" pitchFamily="34" charset="0"/>
              </a:rPr>
              <a:t>Ambitious CEO</a:t>
            </a:r>
          </a:p>
          <a:p>
            <a:pPr indent="-434329">
              <a:buSzPct val="100000"/>
            </a:pPr>
            <a:endParaRPr lang="en-US" sz="16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indent="-434329">
              <a:buSzPct val="100000"/>
            </a:pPr>
            <a:r>
              <a:rPr lang="en-US" sz="1600" dirty="0">
                <a:latin typeface="Biome" panose="020B0503030204020804" pitchFamily="34" charset="0"/>
                <a:cs typeface="Biome" panose="020B0503030204020804" pitchFamily="34" charset="0"/>
              </a:rPr>
              <a:t>Consolidation of industry </a:t>
            </a:r>
            <a:r>
              <a:rPr lang="en-US" sz="1600" b="1" u="sng" dirty="0">
                <a:latin typeface="Biome" panose="020B0503030204020804" pitchFamily="34" charset="0"/>
                <a:cs typeface="Biome" panose="020B0503030204020804" pitchFamily="34" charset="0"/>
              </a:rPr>
              <a:t>leadership</a:t>
            </a:r>
            <a:r>
              <a:rPr lang="en-US" sz="1600" dirty="0">
                <a:latin typeface="Biome" panose="020B0503030204020804" pitchFamily="34" charset="0"/>
                <a:cs typeface="Biome" panose="020B0503030204020804" pitchFamily="34" charset="0"/>
              </a:rPr>
              <a:t> positions in both GPU and semiconductor equipment markets</a:t>
            </a:r>
            <a:endParaRPr sz="16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indent="-434329">
              <a:buSzPct val="100000"/>
            </a:pPr>
            <a:endParaRPr lang="en" sz="16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indent="-434329">
              <a:buSzPct val="100000"/>
            </a:pPr>
            <a:r>
              <a:rPr lang="en" sz="1600" dirty="0">
                <a:latin typeface="Biome" panose="020B0503030204020804" pitchFamily="34" charset="0"/>
                <a:cs typeface="Biome" panose="020B0503030204020804" pitchFamily="34" charset="0"/>
              </a:rPr>
              <a:t>Need for more </a:t>
            </a:r>
            <a:r>
              <a:rPr lang="en" sz="1600" b="1" u="sng" dirty="0">
                <a:latin typeface="Biome" panose="020B0503030204020804" pitchFamily="34" charset="0"/>
                <a:cs typeface="Biome" panose="020B0503030204020804" pitchFamily="34" charset="0"/>
              </a:rPr>
              <a:t>talented semiconductor engineers and supply chain management</a:t>
            </a:r>
            <a:r>
              <a:rPr lang="en" sz="1600" dirty="0">
                <a:latin typeface="Biome" panose="020B0503030204020804" pitchFamily="34" charset="0"/>
                <a:cs typeface="Biome" panose="020B0503030204020804" pitchFamily="34" charset="0"/>
              </a:rPr>
              <a:t>. </a:t>
            </a:r>
          </a:p>
          <a:p>
            <a:pPr marL="175256" indent="0">
              <a:buSzPct val="100000"/>
              <a:buNone/>
            </a:pPr>
            <a:endParaRPr lang="en" sz="1600" b="1" u="sng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indent="-434329">
              <a:buSzPct val="100000"/>
            </a:pPr>
            <a:r>
              <a:rPr lang="en" sz="1600" b="1" u="sng" dirty="0">
                <a:latin typeface="Biome" panose="020B0503030204020804" pitchFamily="34" charset="0"/>
                <a:cs typeface="Biome" panose="020B0503030204020804" pitchFamily="34" charset="0"/>
              </a:rPr>
              <a:t>Enters a new field </a:t>
            </a:r>
            <a:r>
              <a:rPr lang="en" sz="1600" dirty="0">
                <a:latin typeface="Biome" panose="020B0503030204020804" pitchFamily="34" charset="0"/>
                <a:cs typeface="Biome" panose="020B0503030204020804" pitchFamily="34" charset="0"/>
              </a:rPr>
              <a:t>of gaming industry, push for innovation, diversification of sales</a:t>
            </a:r>
          </a:p>
          <a:p>
            <a:pPr marL="175256" indent="0">
              <a:buSzPct val="100000"/>
              <a:buNone/>
            </a:pPr>
            <a:endParaRPr lang="en-US" sz="1600" b="1" u="sng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indent="-434329">
              <a:buSzPct val="100000"/>
            </a:pPr>
            <a:r>
              <a:rPr lang="en-US" sz="1600" b="1" u="sng" dirty="0">
                <a:latin typeface="Biome" panose="020B0503030204020804" pitchFamily="34" charset="0"/>
                <a:cs typeface="Biome" panose="020B0503030204020804" pitchFamily="34" charset="0"/>
              </a:rPr>
              <a:t>Enhanced bargaining power</a:t>
            </a:r>
            <a:endParaRPr lang="en-US" sz="1600" dirty="0"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indent="-434329">
              <a:buSzPct val="100000"/>
            </a:pPr>
            <a:endParaRPr sz="16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A8B20414-A908-7D69-DA10-C0C75C0E91A9}"/>
              </a:ext>
            </a:extLst>
          </p:cNvPr>
          <p:cNvSpPr txBox="1">
            <a:spLocks/>
          </p:cNvSpPr>
          <p:nvPr/>
        </p:nvSpPr>
        <p:spPr>
          <a:xfrm>
            <a:off x="415600" y="851611"/>
            <a:ext cx="8792729" cy="1361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ontserrat" pitchFamily="2" charset="77"/>
                <a:ea typeface="Verdana" panose="020B0604030504040204" pitchFamily="34" charset="0"/>
                <a:cs typeface="Verdana" panose="020B060403050404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733" b="1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Acquisition Opportunity: </a:t>
            </a:r>
            <a:br>
              <a:rPr lang="en-US" sz="3733" b="1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en-US" sz="3733" b="1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Factors Influencing </a:t>
            </a:r>
            <a:r>
              <a:rPr lang="en-US" sz="3733" b="1" dirty="0">
                <a:solidFill>
                  <a:srgbClr val="74B71A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ASML</a:t>
            </a:r>
            <a:r>
              <a:rPr lang="en-US" sz="3733" b="1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's Availability</a:t>
            </a:r>
          </a:p>
          <a:p>
            <a:r>
              <a:rPr lang="en-US" sz="2933" dirty="0">
                <a:latin typeface="Biome" panose="020B0503030204020804" pitchFamily="34" charset="0"/>
                <a:cs typeface="Biome" panose="020B0503030204020804" pitchFamily="34" charset="0"/>
              </a:rPr>
              <a:t>Exploring Potential Catalysts for a Successful Deal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03FAEC-F96F-92B2-1535-06916C7A89C9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4" name="Pentagon 3">
              <a:extLst>
                <a:ext uri="{FF2B5EF4-FFF2-40B4-BE49-F238E27FC236}">
                  <a16:creationId xmlns:a16="http://schemas.microsoft.com/office/drawing/2014/main" id="{2FEC463F-1458-0A08-6295-76AA84B56860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2EE56B6-7225-F094-4D0C-996FD7CE6BC9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897DFF9-BD86-A4A8-FC24-B515BED69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AREERS AT NVIDIA">
            <a:extLst>
              <a:ext uri="{FF2B5EF4-FFF2-40B4-BE49-F238E27FC236}">
                <a16:creationId xmlns:a16="http://schemas.microsoft.com/office/drawing/2014/main" id="{882497CF-36F4-C896-4397-B0895AFE1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GeForce RTX 4070 Ti &amp; 4070 Graphics Cards | NVIDIA">
            <a:extLst>
              <a:ext uri="{FF2B5EF4-FFF2-40B4-BE49-F238E27FC236}">
                <a16:creationId xmlns:a16="http://schemas.microsoft.com/office/drawing/2014/main" id="{76F10EF7-AAF6-412D-0DF2-C20056E04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FB3797-BAF3-F8B1-E9CE-669673EEB281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Source: SEC, Refinitiv, Capital IQ, Annual Reports, Yahoo Finance, Market Watch               </a:t>
            </a:r>
            <a:r>
              <a:rPr lang="en-US" sz="1400" i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Units: 1 USD</a:t>
            </a:r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		</a:t>
            </a:r>
            <a:r>
              <a:rPr lang="en-US" sz="1400" b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          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6C5798-1E46-A33C-A790-A1AEBD48A502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BB7C459-0A73-7C3D-E009-C0C5AF94BCDA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2BFB346F-CEC8-7015-E156-2B28FFEF2B44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2C61E88-84F6-18DD-13A1-8DC4583F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EERS AT NVIDIA">
            <a:extLst>
              <a:ext uri="{FF2B5EF4-FFF2-40B4-BE49-F238E27FC236}">
                <a16:creationId xmlns:a16="http://schemas.microsoft.com/office/drawing/2014/main" id="{C0A36EBE-05C5-AD14-63AD-BBCD239A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Force RTX 4070 Ti &amp; 4070 Graphics Cards | NVIDIA">
            <a:extLst>
              <a:ext uri="{FF2B5EF4-FFF2-40B4-BE49-F238E27FC236}">
                <a16:creationId xmlns:a16="http://schemas.microsoft.com/office/drawing/2014/main" id="{2CB45269-C321-4331-D951-3DF16BD2B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101B1-23D3-9D85-8282-292EB02A1D3D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Source: SEC, Refinitiv, Capital IQ, Annual Reports, Yahoo Finance, Market Watch.              </a:t>
            </a:r>
            <a:r>
              <a:rPr lang="en-US" sz="1400" i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Units: 1 USD         </a:t>
            </a:r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		</a:t>
            </a:r>
            <a:r>
              <a:rPr lang="en-US" sz="1400" b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           5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9A74CFEB-FA49-D3BF-BCDB-761787F46C20}"/>
              </a:ext>
            </a:extLst>
          </p:cNvPr>
          <p:cNvSpPr/>
          <p:nvPr/>
        </p:nvSpPr>
        <p:spPr>
          <a:xfrm>
            <a:off x="0" y="818147"/>
            <a:ext cx="3882189" cy="753979"/>
          </a:xfrm>
          <a:prstGeom prst="homePlat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76B900">
                  <a:lumMod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STANDALONE VALUATION</a:t>
            </a:r>
          </a:p>
          <a:p>
            <a:r>
              <a:rPr lang="en-US" altLang="zh-CN" sz="2400" b="1" i="1" dirty="0">
                <a:latin typeface="Biome" panose="020B0503030204020804" pitchFamily="34" charset="0"/>
                <a:cs typeface="Biome" panose="020B0503030204020804" pitchFamily="34" charset="0"/>
              </a:rPr>
              <a:t>Conclusions</a:t>
            </a:r>
            <a:endParaRPr lang="en-US" sz="2400" b="1" i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6F969AB-C59F-1686-56A8-45608C6A6A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388617"/>
              </p:ext>
            </p:extLst>
          </p:nvPr>
        </p:nvGraphicFramePr>
        <p:xfrm>
          <a:off x="510990" y="1800488"/>
          <a:ext cx="11151622" cy="4241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45D4020-3BDD-195F-B014-FF45E8E7BCEB}"/>
              </a:ext>
            </a:extLst>
          </p:cNvPr>
          <p:cNvSpPr txBox="1"/>
          <p:nvPr/>
        </p:nvSpPr>
        <p:spPr>
          <a:xfrm>
            <a:off x="4588041" y="2759242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Weighted Prices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944BE-70F6-B034-07B7-59C0ABEC9E2F}"/>
              </a:ext>
            </a:extLst>
          </p:cNvPr>
          <p:cNvSpPr txBox="1"/>
          <p:nvPr/>
        </p:nvSpPr>
        <p:spPr>
          <a:xfrm>
            <a:off x="5727030" y="3420616"/>
            <a:ext cx="275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latin typeface="Biome" panose="020B0503030204020804" pitchFamily="34" charset="0"/>
                <a:cs typeface="Biome" panose="020B0503030204020804" pitchFamily="34" charset="0"/>
              </a:rPr>
              <a:t>Comparable Trading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1C453-042C-2C37-C45F-8C430AB3A49B}"/>
              </a:ext>
            </a:extLst>
          </p:cNvPr>
          <p:cNvSpPr txBox="1"/>
          <p:nvPr/>
        </p:nvSpPr>
        <p:spPr>
          <a:xfrm>
            <a:off x="2229852" y="4082715"/>
            <a:ext cx="186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Earnings 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CDC8F-E1CA-76B1-A531-8DBDF60B52F4}"/>
              </a:ext>
            </a:extLst>
          </p:cNvPr>
          <p:cNvSpPr txBox="1"/>
          <p:nvPr/>
        </p:nvSpPr>
        <p:spPr>
          <a:xfrm>
            <a:off x="6897006" y="4731177"/>
            <a:ext cx="11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0E8F3-DD47-1DC0-541A-ED03DBF48995}"/>
              </a:ext>
            </a:extLst>
          </p:cNvPr>
          <p:cNvSpPr txBox="1"/>
          <p:nvPr/>
        </p:nvSpPr>
        <p:spPr>
          <a:xfrm>
            <a:off x="6160167" y="5380437"/>
            <a:ext cx="11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655F0C-2917-6FDC-0C21-BDAE0B92EAA1}"/>
              </a:ext>
            </a:extLst>
          </p:cNvPr>
          <p:cNvSpPr txBox="1"/>
          <p:nvPr/>
        </p:nvSpPr>
        <p:spPr>
          <a:xfrm>
            <a:off x="5217145" y="2080416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Market Prices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14A92C-C763-EFC1-4DDE-49453EF241F2}"/>
              </a:ext>
            </a:extLst>
          </p:cNvPr>
          <p:cNvCxnSpPr/>
          <p:nvPr/>
        </p:nvCxnSpPr>
        <p:spPr>
          <a:xfrm>
            <a:off x="4892842" y="1572126"/>
            <a:ext cx="0" cy="4467727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BFD315-CA16-1BD7-16F7-7CB6638FBD97}"/>
              </a:ext>
            </a:extLst>
          </p:cNvPr>
          <p:cNvSpPr txBox="1"/>
          <p:nvPr/>
        </p:nvSpPr>
        <p:spPr>
          <a:xfrm>
            <a:off x="4907786" y="1208164"/>
            <a:ext cx="3017014" cy="37434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545.00, Concluded Price</a:t>
            </a:r>
          </a:p>
        </p:txBody>
      </p:sp>
    </p:spTree>
    <p:extLst>
      <p:ext uri="{BB962C8B-B14F-4D97-AF65-F5344CB8AC3E}">
        <p14:creationId xmlns:p14="http://schemas.microsoft.com/office/powerpoint/2010/main" val="1740507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6C5798-1E46-A33C-A790-A1AEBD48A502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BB7C459-0A73-7C3D-E009-C0C5AF94BCDA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2BFB346F-CEC8-7015-E156-2B28FFEF2B44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2C61E88-84F6-18DD-13A1-8DC4583F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EERS AT NVIDIA">
            <a:extLst>
              <a:ext uri="{FF2B5EF4-FFF2-40B4-BE49-F238E27FC236}">
                <a16:creationId xmlns:a16="http://schemas.microsoft.com/office/drawing/2014/main" id="{C0A36EBE-05C5-AD14-63AD-BBCD239A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Force RTX 4070 Ti &amp; 4070 Graphics Cards | NVIDIA">
            <a:extLst>
              <a:ext uri="{FF2B5EF4-FFF2-40B4-BE49-F238E27FC236}">
                <a16:creationId xmlns:a16="http://schemas.microsoft.com/office/drawing/2014/main" id="{2CB45269-C321-4331-D951-3DF16BD2B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101B1-23D3-9D85-8282-292EB02A1D3D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Source: SEC, Refinitiv, Capital IQ, Annual Reports, Yahoo Finance, Market Watch               </a:t>
            </a:r>
            <a:r>
              <a:rPr lang="en-US" sz="1400" i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Units: 1 USD</a:t>
            </a:r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		</a:t>
            </a:r>
            <a:r>
              <a:rPr lang="en-US" sz="1400" b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           6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9A74CFEB-FA49-D3BF-BCDB-761787F46C20}"/>
              </a:ext>
            </a:extLst>
          </p:cNvPr>
          <p:cNvSpPr/>
          <p:nvPr/>
        </p:nvSpPr>
        <p:spPr>
          <a:xfrm>
            <a:off x="0" y="818147"/>
            <a:ext cx="3882189" cy="753979"/>
          </a:xfrm>
          <a:prstGeom prst="homePlat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76B900">
                  <a:lumMod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STANDALONE VALUATION</a:t>
            </a:r>
          </a:p>
          <a:p>
            <a:r>
              <a:rPr lang="en-US" altLang="zh-CN" sz="2400" b="1" i="1" dirty="0">
                <a:latin typeface="Biome" panose="020B0503030204020804" pitchFamily="34" charset="0"/>
                <a:cs typeface="Biome" panose="020B0503030204020804" pitchFamily="34" charset="0"/>
              </a:rPr>
              <a:t>Conclusions</a:t>
            </a:r>
            <a:endParaRPr lang="en-US" b="1" i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39E7C39-59C7-91D9-C21A-516763746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67999"/>
              </p:ext>
            </p:extLst>
          </p:nvPr>
        </p:nvGraphicFramePr>
        <p:xfrm>
          <a:off x="340225" y="2005506"/>
          <a:ext cx="11152375" cy="3495520"/>
        </p:xfrm>
        <a:graphic>
          <a:graphicData uri="http://schemas.openxmlformats.org/drawingml/2006/table">
            <a:tbl>
              <a:tblPr/>
              <a:tblGrid>
                <a:gridCol w="3652808">
                  <a:extLst>
                    <a:ext uri="{9D8B030D-6E8A-4147-A177-3AD203B41FA5}">
                      <a16:colId xmlns:a16="http://schemas.microsoft.com/office/drawing/2014/main" val="2051818183"/>
                    </a:ext>
                  </a:extLst>
                </a:gridCol>
                <a:gridCol w="2187374">
                  <a:extLst>
                    <a:ext uri="{9D8B030D-6E8A-4147-A177-3AD203B41FA5}">
                      <a16:colId xmlns:a16="http://schemas.microsoft.com/office/drawing/2014/main" val="1577911298"/>
                    </a:ext>
                  </a:extLst>
                </a:gridCol>
                <a:gridCol w="2187374">
                  <a:extLst>
                    <a:ext uri="{9D8B030D-6E8A-4147-A177-3AD203B41FA5}">
                      <a16:colId xmlns:a16="http://schemas.microsoft.com/office/drawing/2014/main" val="2571347586"/>
                    </a:ext>
                  </a:extLst>
                </a:gridCol>
                <a:gridCol w="2187374">
                  <a:extLst>
                    <a:ext uri="{9D8B030D-6E8A-4147-A177-3AD203B41FA5}">
                      <a16:colId xmlns:a16="http://schemas.microsoft.com/office/drawing/2014/main" val="4010773696"/>
                    </a:ext>
                  </a:extLst>
                </a:gridCol>
                <a:gridCol w="937445">
                  <a:extLst>
                    <a:ext uri="{9D8B030D-6E8A-4147-A177-3AD203B41FA5}">
                      <a16:colId xmlns:a16="http://schemas.microsoft.com/office/drawing/2014/main" val="1450229542"/>
                    </a:ext>
                  </a:extLst>
                </a:gridCol>
              </a:tblGrid>
              <a:tr h="303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Base Case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Worst Case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Best Case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Weight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222702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Income Approach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391566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FCFF</a:t>
                      </a:r>
                    </a:p>
                  </a:txBody>
                  <a:tcPr marL="164116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564.23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465.73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750.60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879011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FCFE</a:t>
                      </a:r>
                    </a:p>
                  </a:txBody>
                  <a:tcPr marL="164116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596.84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496.37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782.13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310972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sng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Dividend Discount Model</a:t>
                      </a:r>
                    </a:p>
                  </a:txBody>
                  <a:tcPr marL="164116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sng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157.26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sng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128.94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sng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201.51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sng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197029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Earnings Capitalization</a:t>
                      </a:r>
                    </a:p>
                  </a:txBody>
                  <a:tcPr marL="164116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493.94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398.93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546.52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75553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Market Approach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341356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Comparable Trading</a:t>
                      </a:r>
                    </a:p>
                  </a:txBody>
                  <a:tcPr marL="164116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513.34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484.71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542.78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621932"/>
                  </a:ext>
                </a:extLst>
              </a:tr>
              <a:tr h="352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443921"/>
                  </a:ext>
                </a:extLst>
              </a:tr>
              <a:tr h="3742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Weighted Value per Share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545.00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474.30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654.95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924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836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66C5798-1E46-A33C-A790-A1AEBD48A502}"/>
              </a:ext>
            </a:extLst>
          </p:cNvPr>
          <p:cNvGrpSpPr/>
          <p:nvPr/>
        </p:nvGrpSpPr>
        <p:grpSpPr>
          <a:xfrm>
            <a:off x="0" y="0"/>
            <a:ext cx="12192000" cy="591671"/>
            <a:chOff x="0" y="0"/>
            <a:chExt cx="12192000" cy="79435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BB7C459-0A73-7C3D-E009-C0C5AF94BCDA}"/>
                </a:ext>
              </a:extLst>
            </p:cNvPr>
            <p:cNvSpPr/>
            <p:nvPr/>
          </p:nvSpPr>
          <p:spPr>
            <a:xfrm rot="10800000">
              <a:off x="7924800" y="0"/>
              <a:ext cx="4267200" cy="794348"/>
            </a:xfrm>
            <a:prstGeom prst="homePlate">
              <a:avLst/>
            </a:prstGeom>
            <a:gradFill flip="none" rotWithShape="1">
              <a:gsLst>
                <a:gs pos="22000">
                  <a:srgbClr val="0F228C">
                    <a:lumMod val="80000"/>
                  </a:srgbClr>
                </a:gs>
                <a:gs pos="52000">
                  <a:srgbClr val="0F228C">
                    <a:alpha val="39980"/>
                    <a:lumMod val="80000"/>
                  </a:srgbClr>
                </a:gs>
                <a:gs pos="74000">
                  <a:srgbClr val="0F228C">
                    <a:alpha val="29951"/>
                    <a:lumMod val="80000"/>
                  </a:srgbClr>
                </a:gs>
                <a:gs pos="100000">
                  <a:srgbClr val="0F228C">
                    <a:alpha val="20000"/>
                    <a:lumMod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2BFB346F-CEC8-7015-E156-2B28FFEF2B44}"/>
                </a:ext>
              </a:extLst>
            </p:cNvPr>
            <p:cNvSpPr/>
            <p:nvPr/>
          </p:nvSpPr>
          <p:spPr>
            <a:xfrm>
              <a:off x="0" y="0"/>
              <a:ext cx="9208329" cy="794350"/>
            </a:xfrm>
            <a:prstGeom prst="homePlate">
              <a:avLst/>
            </a:prstGeom>
            <a:gradFill>
              <a:gsLst>
                <a:gs pos="22000">
                  <a:srgbClr val="76B900">
                    <a:lumMod val="80000"/>
                  </a:srgbClr>
                </a:gs>
                <a:gs pos="40000">
                  <a:srgbClr val="76B900">
                    <a:alpha val="70000"/>
                    <a:lumMod val="80000"/>
                  </a:srgbClr>
                </a:gs>
                <a:gs pos="74000">
                  <a:srgbClr val="76B900">
                    <a:alpha val="40000"/>
                    <a:lumMod val="80000"/>
                  </a:srgbClr>
                </a:gs>
                <a:gs pos="100000">
                  <a:srgbClr val="76B900">
                    <a:alpha val="20000"/>
                    <a:lumMod val="80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22C61E88-84F6-18DD-13A1-8DC4583F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33" y="100517"/>
            <a:ext cx="1283596" cy="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EERS AT NVIDIA">
            <a:extLst>
              <a:ext uri="{FF2B5EF4-FFF2-40B4-BE49-F238E27FC236}">
                <a16:creationId xmlns:a16="http://schemas.microsoft.com/office/drawing/2014/main" id="{C0A36EBE-05C5-AD14-63AD-BBCD239A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t="27350" r="9688" b="27398"/>
          <a:stretch/>
        </p:blipFill>
        <p:spPr bwMode="auto">
          <a:xfrm>
            <a:off x="251013" y="102124"/>
            <a:ext cx="1882588" cy="3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Force RTX 4070 Ti &amp; 4070 Graphics Cards | NVIDIA">
            <a:extLst>
              <a:ext uri="{FF2B5EF4-FFF2-40B4-BE49-F238E27FC236}">
                <a16:creationId xmlns:a16="http://schemas.microsoft.com/office/drawing/2014/main" id="{2CB45269-C321-4331-D951-3DF16BD2B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23" b="11414"/>
          <a:stretch/>
        </p:blipFill>
        <p:spPr bwMode="auto">
          <a:xfrm>
            <a:off x="0" y="6481481"/>
            <a:ext cx="12192000" cy="3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101B1-23D3-9D85-8282-292EB02A1D3D}"/>
              </a:ext>
            </a:extLst>
          </p:cNvPr>
          <p:cNvSpPr txBox="1"/>
          <p:nvPr/>
        </p:nvSpPr>
        <p:spPr>
          <a:xfrm>
            <a:off x="510989" y="6524817"/>
            <a:ext cx="114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Source: SEC, Refinitiv, Capital IQ, Annual Reports, Yahoo Finance, Market Watch              </a:t>
            </a:r>
            <a:r>
              <a:rPr lang="en-US" sz="1400" i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Units: Millions OR 1EURO      </a:t>
            </a:r>
            <a:r>
              <a:rPr lang="en-US" sz="1400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Biome" panose="020B0604020202020204" pitchFamily="34" charset="0"/>
                <a:cs typeface="Biome" panose="020B0604020202020204" pitchFamily="34" charset="0"/>
              </a:rPr>
              <a:t>                    7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9A74CFEB-FA49-D3BF-BCDB-761787F46C20}"/>
              </a:ext>
            </a:extLst>
          </p:cNvPr>
          <p:cNvSpPr/>
          <p:nvPr/>
        </p:nvSpPr>
        <p:spPr>
          <a:xfrm>
            <a:off x="0" y="818147"/>
            <a:ext cx="5550568" cy="753979"/>
          </a:xfrm>
          <a:prstGeom prst="homePlat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rgbClr val="76B900">
                  <a:lumMod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STANDALONE VALUATION: assumptions</a:t>
            </a:r>
          </a:p>
          <a:p>
            <a:r>
              <a:rPr lang="en-US" sz="2400" b="1" i="1" dirty="0">
                <a:latin typeface="Biome" panose="020B0503030204020804" pitchFamily="34" charset="0"/>
                <a:cs typeface="Biome" panose="020B0503030204020804" pitchFamily="34" charset="0"/>
              </a:rPr>
              <a:t>WACC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5D4020-3BDD-195F-B014-FF45E8E7BCEB}"/>
              </a:ext>
            </a:extLst>
          </p:cNvPr>
          <p:cNvSpPr txBox="1"/>
          <p:nvPr/>
        </p:nvSpPr>
        <p:spPr>
          <a:xfrm>
            <a:off x="4588041" y="2759242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Weighted Prices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01C453-042C-2C37-C45F-8C430AB3A49B}"/>
              </a:ext>
            </a:extLst>
          </p:cNvPr>
          <p:cNvSpPr txBox="1"/>
          <p:nvPr/>
        </p:nvSpPr>
        <p:spPr>
          <a:xfrm>
            <a:off x="2229852" y="4082715"/>
            <a:ext cx="186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Earnings Cap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CDC8F-E1CA-76B1-A531-8DBDF60B52F4}"/>
              </a:ext>
            </a:extLst>
          </p:cNvPr>
          <p:cNvSpPr txBox="1"/>
          <p:nvPr/>
        </p:nvSpPr>
        <p:spPr>
          <a:xfrm>
            <a:off x="6897006" y="4731177"/>
            <a:ext cx="11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0E8F3-DD47-1DC0-541A-ED03DBF48995}"/>
              </a:ext>
            </a:extLst>
          </p:cNvPr>
          <p:cNvSpPr txBox="1"/>
          <p:nvPr/>
        </p:nvSpPr>
        <p:spPr>
          <a:xfrm>
            <a:off x="6160167" y="5380437"/>
            <a:ext cx="11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FCFF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655F0C-2917-6FDC-0C21-BDAE0B92EAA1}"/>
              </a:ext>
            </a:extLst>
          </p:cNvPr>
          <p:cNvSpPr txBox="1"/>
          <p:nvPr/>
        </p:nvSpPr>
        <p:spPr>
          <a:xfrm>
            <a:off x="5217145" y="2080416"/>
            <a:ext cx="227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333500" algn="l"/>
              </a:tabLst>
            </a:pPr>
            <a:r>
              <a:rPr lang="en-US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Market Prices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B0580A-23C4-030D-E509-28FB040CE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984034"/>
              </p:ext>
            </p:extLst>
          </p:nvPr>
        </p:nvGraphicFramePr>
        <p:xfrm>
          <a:off x="112295" y="2202049"/>
          <a:ext cx="7543375" cy="1140137"/>
        </p:xfrm>
        <a:graphic>
          <a:graphicData uri="http://schemas.openxmlformats.org/drawingml/2006/table">
            <a:tbl>
              <a:tblPr/>
              <a:tblGrid>
                <a:gridCol w="1030705">
                  <a:extLst>
                    <a:ext uri="{9D8B030D-6E8A-4147-A177-3AD203B41FA5}">
                      <a16:colId xmlns:a16="http://schemas.microsoft.com/office/drawing/2014/main" val="882179036"/>
                    </a:ext>
                  </a:extLst>
                </a:gridCol>
                <a:gridCol w="1671638">
                  <a:extLst>
                    <a:ext uri="{9D8B030D-6E8A-4147-A177-3AD203B41FA5}">
                      <a16:colId xmlns:a16="http://schemas.microsoft.com/office/drawing/2014/main" val="2141466273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772322206"/>
                    </a:ext>
                  </a:extLst>
                </a:gridCol>
                <a:gridCol w="1728787">
                  <a:extLst>
                    <a:ext uri="{9D8B030D-6E8A-4147-A177-3AD203B41FA5}">
                      <a16:colId xmlns:a16="http://schemas.microsoft.com/office/drawing/2014/main" val="4076664471"/>
                    </a:ext>
                  </a:extLst>
                </a:gridCol>
                <a:gridCol w="1626345">
                  <a:extLst>
                    <a:ext uri="{9D8B030D-6E8A-4147-A177-3AD203B41FA5}">
                      <a16:colId xmlns:a16="http://schemas.microsoft.com/office/drawing/2014/main" val="3947448573"/>
                    </a:ext>
                  </a:extLst>
                </a:gridCol>
              </a:tblGrid>
              <a:tr h="288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Items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Book Value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Weightings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After-Tax Cost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WACC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489803"/>
                  </a:ext>
                </a:extLst>
              </a:tr>
              <a:tr h="288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Debt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    4,260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2.77%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0.06%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276568"/>
                  </a:ext>
                </a:extLst>
              </a:tr>
              <a:tr h="2558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Equity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               206,811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9.97%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9.77%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00547"/>
                  </a:ext>
                </a:extLst>
              </a:tr>
              <a:tr h="3067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Capital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9.82%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75903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D7A537B-497F-DC89-5922-34CA40116E7F}"/>
              </a:ext>
            </a:extLst>
          </p:cNvPr>
          <p:cNvSpPr/>
          <p:nvPr/>
        </p:nvSpPr>
        <p:spPr>
          <a:xfrm>
            <a:off x="112295" y="1780674"/>
            <a:ext cx="3031958" cy="2997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CONCLUSIONS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DFD922-30BB-3845-D0E7-89F2D519049C}"/>
              </a:ext>
            </a:extLst>
          </p:cNvPr>
          <p:cNvSpPr/>
          <p:nvPr/>
        </p:nvSpPr>
        <p:spPr>
          <a:xfrm>
            <a:off x="128336" y="3632070"/>
            <a:ext cx="3031958" cy="2997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Cost of Equity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316EA36C-9EA5-8EAF-6DCF-D516CA765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772479"/>
              </p:ext>
            </p:extLst>
          </p:nvPr>
        </p:nvGraphicFramePr>
        <p:xfrm>
          <a:off x="128336" y="4092465"/>
          <a:ext cx="5088810" cy="1854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696270">
                  <a:extLst>
                    <a:ext uri="{9D8B030D-6E8A-4147-A177-3AD203B41FA5}">
                      <a16:colId xmlns:a16="http://schemas.microsoft.com/office/drawing/2014/main" val="2284947636"/>
                    </a:ext>
                  </a:extLst>
                </a:gridCol>
                <a:gridCol w="1696270">
                  <a:extLst>
                    <a:ext uri="{9D8B030D-6E8A-4147-A177-3AD203B41FA5}">
                      <a16:colId xmlns:a16="http://schemas.microsoft.com/office/drawing/2014/main" val="218118261"/>
                    </a:ext>
                  </a:extLst>
                </a:gridCol>
                <a:gridCol w="1696270">
                  <a:extLst>
                    <a:ext uri="{9D8B030D-6E8A-4147-A177-3AD203B41FA5}">
                      <a16:colId xmlns:a16="http://schemas.microsoft.com/office/drawing/2014/main" val="2101774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u="none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MODELS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Values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Weights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910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DDM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7.26%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82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Earnings Cap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3.30%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61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CAPM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10.27%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047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Concluded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9.97%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325531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83BA546D-4ADD-3D2E-4809-05698F851F47}"/>
              </a:ext>
            </a:extLst>
          </p:cNvPr>
          <p:cNvSpPr/>
          <p:nvPr/>
        </p:nvSpPr>
        <p:spPr>
          <a:xfrm>
            <a:off x="9047747" y="3427249"/>
            <a:ext cx="3031958" cy="2997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Cost of Debt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EC1F58A-1682-6883-2412-51FCCA698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600186"/>
              </p:ext>
            </p:extLst>
          </p:nvPr>
        </p:nvGraphicFramePr>
        <p:xfrm>
          <a:off x="5566609" y="3899379"/>
          <a:ext cx="6513096" cy="2127214"/>
        </p:xfrm>
        <a:graphic>
          <a:graphicData uri="http://schemas.openxmlformats.org/drawingml/2006/table">
            <a:tbl>
              <a:tblPr/>
              <a:tblGrid>
                <a:gridCol w="982578">
                  <a:extLst>
                    <a:ext uri="{9D8B030D-6E8A-4147-A177-3AD203B41FA5}">
                      <a16:colId xmlns:a16="http://schemas.microsoft.com/office/drawing/2014/main" val="108988954"/>
                    </a:ext>
                  </a:extLst>
                </a:gridCol>
                <a:gridCol w="1165088">
                  <a:extLst>
                    <a:ext uri="{9D8B030D-6E8A-4147-A177-3AD203B41FA5}">
                      <a16:colId xmlns:a16="http://schemas.microsoft.com/office/drawing/2014/main" val="3895386180"/>
                    </a:ext>
                  </a:extLst>
                </a:gridCol>
                <a:gridCol w="552679">
                  <a:extLst>
                    <a:ext uri="{9D8B030D-6E8A-4147-A177-3AD203B41FA5}">
                      <a16:colId xmlns:a16="http://schemas.microsoft.com/office/drawing/2014/main" val="2967386930"/>
                    </a:ext>
                  </a:extLst>
                </a:gridCol>
                <a:gridCol w="1613230">
                  <a:extLst>
                    <a:ext uri="{9D8B030D-6E8A-4147-A177-3AD203B41FA5}">
                      <a16:colId xmlns:a16="http://schemas.microsoft.com/office/drawing/2014/main" val="1386571132"/>
                    </a:ext>
                  </a:extLst>
                </a:gridCol>
                <a:gridCol w="795412">
                  <a:extLst>
                    <a:ext uri="{9D8B030D-6E8A-4147-A177-3AD203B41FA5}">
                      <a16:colId xmlns:a16="http://schemas.microsoft.com/office/drawing/2014/main" val="3438834059"/>
                    </a:ext>
                  </a:extLst>
                </a:gridCol>
                <a:gridCol w="1404109">
                  <a:extLst>
                    <a:ext uri="{9D8B030D-6E8A-4147-A177-3AD203B41FA5}">
                      <a16:colId xmlns:a16="http://schemas.microsoft.com/office/drawing/2014/main" val="1030014071"/>
                    </a:ext>
                  </a:extLst>
                </a:gridCol>
              </a:tblGrid>
              <a:tr h="4683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Coupon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Price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YTM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Years to maturity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Weight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Weighted YTM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91022"/>
                  </a:ext>
                </a:extLst>
              </a:tr>
              <a:tr h="236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3.38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99.92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3.5%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3.23%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0.11%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919506"/>
                  </a:ext>
                </a:extLst>
              </a:tr>
              <a:tr h="236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1.38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94.44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3.4%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9.68%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0.32%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80699"/>
                  </a:ext>
                </a:extLst>
              </a:tr>
              <a:tr h="236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1.63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93.83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3.3%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12.90%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0.43%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929285"/>
                  </a:ext>
                </a:extLst>
              </a:tr>
              <a:tr h="236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0.63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85.31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3.4%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19.35%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0.65%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845535"/>
                  </a:ext>
                </a:extLst>
              </a:tr>
              <a:tr h="236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81.47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3.3%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22.58%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0.73%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569598"/>
                  </a:ext>
                </a:extLst>
              </a:tr>
              <a:tr h="2369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2.25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92.65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3.1%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32.26%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1.01%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05362"/>
                  </a:ext>
                </a:extLst>
              </a:tr>
              <a:tr h="236980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Concluded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3.254%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528577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03AEABE3-1D69-F69D-2BAE-6E2FDB8E6A6A}"/>
              </a:ext>
            </a:extLst>
          </p:cNvPr>
          <p:cNvSpPr/>
          <p:nvPr/>
        </p:nvSpPr>
        <p:spPr>
          <a:xfrm>
            <a:off x="9047747" y="886430"/>
            <a:ext cx="3031958" cy="2997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Other Assumptions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53C056C-3571-9D81-A03C-D63650BCB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152833"/>
              </p:ext>
            </p:extLst>
          </p:nvPr>
        </p:nvGraphicFramePr>
        <p:xfrm>
          <a:off x="8377279" y="1477985"/>
          <a:ext cx="3702426" cy="10983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74502">
                  <a:extLst>
                    <a:ext uri="{9D8B030D-6E8A-4147-A177-3AD203B41FA5}">
                      <a16:colId xmlns:a16="http://schemas.microsoft.com/office/drawing/2014/main" val="934481138"/>
                    </a:ext>
                  </a:extLst>
                </a:gridCol>
                <a:gridCol w="627924">
                  <a:extLst>
                    <a:ext uri="{9D8B030D-6E8A-4147-A177-3AD203B41FA5}">
                      <a16:colId xmlns:a16="http://schemas.microsoft.com/office/drawing/2014/main" val="2141505124"/>
                    </a:ext>
                  </a:extLst>
                </a:gridCol>
              </a:tblGrid>
              <a:tr h="27459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Risk Free: 20 Y T-bond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3.88%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284605"/>
                  </a:ext>
                </a:extLst>
              </a:tr>
              <a:tr h="27459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Beta 5Y: Capital IQ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1.25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998973"/>
                  </a:ext>
                </a:extLst>
              </a:tr>
              <a:tr h="27459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Implied Premium: Damodaran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5.11%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Biome" panose="020B0503030204020804" pitchFamily="34" charset="0"/>
                        <a:cs typeface="Biome" panose="020B05030302040208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26073"/>
                  </a:ext>
                </a:extLst>
              </a:tr>
              <a:tr h="27459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Dividend Growth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Biome" panose="020B0503030204020804" pitchFamily="34" charset="0"/>
                          <a:cs typeface="Biome" panose="020B0503030204020804" pitchFamily="34" charset="0"/>
                        </a:rPr>
                        <a:t>5.95%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0700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</TotalTime>
  <Words>3611</Words>
  <Application>Microsoft Macintosh PowerPoint</Application>
  <PresentationFormat>Widescreen</PresentationFormat>
  <Paragraphs>1656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Biome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Strategic Alignment:  NVIDIA &amp; ASML Synergies How the Acquisition Creates Long-term Value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Chengyi Xu</dc:creator>
  <cp:lastModifiedBy>Chengyi Xu</cp:lastModifiedBy>
  <cp:revision>26</cp:revision>
  <dcterms:created xsi:type="dcterms:W3CDTF">2023-05-16T23:16:12Z</dcterms:created>
  <dcterms:modified xsi:type="dcterms:W3CDTF">2023-06-21T05:15:31Z</dcterms:modified>
</cp:coreProperties>
</file>